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23"/>
  </p:notesMasterIdLst>
  <p:handoutMasterIdLst>
    <p:handoutMasterId r:id="rId24"/>
  </p:handoutMasterIdLst>
  <p:sldIdLst>
    <p:sldId id="434" r:id="rId2"/>
    <p:sldId id="460" r:id="rId3"/>
    <p:sldId id="450" r:id="rId4"/>
    <p:sldId id="435" r:id="rId5"/>
    <p:sldId id="452" r:id="rId6"/>
    <p:sldId id="451" r:id="rId7"/>
    <p:sldId id="453" r:id="rId8"/>
    <p:sldId id="439" r:id="rId9"/>
    <p:sldId id="454" r:id="rId10"/>
    <p:sldId id="456" r:id="rId11"/>
    <p:sldId id="461" r:id="rId12"/>
    <p:sldId id="455" r:id="rId13"/>
    <p:sldId id="457" r:id="rId14"/>
    <p:sldId id="459" r:id="rId15"/>
    <p:sldId id="466" r:id="rId16"/>
    <p:sldId id="467" r:id="rId17"/>
    <p:sldId id="469" r:id="rId18"/>
    <p:sldId id="462" r:id="rId19"/>
    <p:sldId id="470" r:id="rId20"/>
    <p:sldId id="473" r:id="rId21"/>
    <p:sldId id="276" r:id="rId22"/>
  </p:sldIdLst>
  <p:sldSz cx="9144000" cy="6858000" type="screen4x3"/>
  <p:notesSz cx="9723438" cy="6858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  <a:srgbClr val="1C1C1C"/>
    <a:srgbClr val="FFFFFF"/>
    <a:srgbClr val="FF66FF"/>
    <a:srgbClr val="C0C0C0"/>
    <a:srgbClr val="2FBFFF"/>
    <a:srgbClr val="969696"/>
    <a:srgbClr val="E368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6" autoAdjust="0"/>
  </p:normalViewPr>
  <p:slideViewPr>
    <p:cSldViewPr snapToGrid="0"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9F851C-89E3-4919-A7B5-B57786451B92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2E37CF15-41E3-4952-A000-78E419A2DF12}">
      <dgm:prSet phldrT="[Text]" custT="1"/>
      <dgm:spPr/>
      <dgm:t>
        <a:bodyPr/>
        <a:lstStyle/>
        <a:p>
          <a:endParaRPr lang="en-US" sz="2800" dirty="0">
            <a:solidFill>
              <a:schemeClr val="bg1"/>
            </a:solidFill>
          </a:endParaRPr>
        </a:p>
      </dgm:t>
    </dgm:pt>
    <dgm:pt modelId="{F3936651-B9A9-4437-BD81-112E983212D0}" type="parTrans" cxnId="{AC9106F2-4F4E-4934-8F92-B8F85919C0A0}">
      <dgm:prSet/>
      <dgm:spPr/>
      <dgm:t>
        <a:bodyPr/>
        <a:lstStyle/>
        <a:p>
          <a:endParaRPr lang="en-US"/>
        </a:p>
      </dgm:t>
    </dgm:pt>
    <dgm:pt modelId="{0308CDE3-BA71-41E1-B32D-0282DD653E19}" type="sibTrans" cxnId="{AC9106F2-4F4E-4934-8F92-B8F85919C0A0}">
      <dgm:prSet/>
      <dgm:spPr/>
      <dgm:t>
        <a:bodyPr/>
        <a:lstStyle/>
        <a:p>
          <a:endParaRPr lang="en-US"/>
        </a:p>
      </dgm:t>
    </dgm:pt>
    <dgm:pt modelId="{42E74D13-3956-4CED-80EB-C04EEC7705E8}">
      <dgm:prSet phldrT="[Text]" custT="1"/>
      <dgm:spPr/>
      <dgm:t>
        <a:bodyPr/>
        <a:lstStyle/>
        <a:p>
          <a:r>
            <a:rPr kumimoji="0" lang="en-US" sz="1800" b="1" i="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Giúp</a:t>
          </a:r>
          <a:r>
            <a:rPr kumimoji="0" lang="en-US" sz="1800" b="1" i="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tất</a:t>
          </a:r>
          <a:r>
            <a:rPr kumimoji="0" lang="en-US" sz="1800" b="1" i="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cả</a:t>
          </a:r>
          <a:r>
            <a:rPr kumimoji="0" lang="en-US" sz="1800" b="1" i="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phụ</a:t>
          </a:r>
          <a:r>
            <a:rPr kumimoji="0" lang="en-US" sz="1800" b="1" i="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huynh</a:t>
          </a:r>
          <a:r>
            <a:rPr kumimoji="0" lang="en-US" sz="1800" b="1" i="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học</a:t>
          </a:r>
          <a:r>
            <a:rPr kumimoji="0" lang="en-US" sz="1800" b="1" i="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sinh</a:t>
          </a:r>
          <a:r>
            <a:rPr kumimoji="0" lang="en-US" sz="1800" b="1" i="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có</a:t>
          </a:r>
          <a:r>
            <a:rPr kumimoji="0" lang="en-US" sz="1800" b="1" i="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thể</a:t>
          </a:r>
          <a:r>
            <a:rPr kumimoji="0" lang="en-US" sz="1800" b="1" i="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đồng</a:t>
          </a:r>
          <a:r>
            <a:rPr kumimoji="0" lang="en-US" sz="1800" b="1" i="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hành</a:t>
          </a:r>
          <a:r>
            <a:rPr kumimoji="0" lang="en-US" sz="1800" b="1" i="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cùng</a:t>
          </a:r>
          <a:r>
            <a:rPr kumimoji="0" lang="en-US" sz="1800" b="1" i="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con </a:t>
          </a:r>
          <a:r>
            <a:rPr kumimoji="0" lang="en-US" sz="1800" b="1" i="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em</a:t>
          </a:r>
          <a:r>
            <a:rPr kumimoji="0" lang="en-US" sz="1800" b="1" i="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của</a:t>
          </a:r>
          <a:r>
            <a:rPr kumimoji="0" lang="en-US" sz="1800" b="1" i="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họ</a:t>
          </a:r>
          <a:r>
            <a:rPr kumimoji="0" lang="en-US" sz="1800" b="1" i="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thông</a:t>
          </a:r>
          <a:r>
            <a:rPr kumimoji="0" lang="en-US" sz="1800" b="1" i="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qua website </a:t>
          </a:r>
          <a:r>
            <a:rPr kumimoji="0" lang="en-US" sz="1800" b="1" i="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ôn</a:t>
          </a:r>
          <a:r>
            <a:rPr kumimoji="0" lang="en-US" sz="1800" b="1" i="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luyện</a:t>
          </a:r>
          <a:r>
            <a:rPr kumimoji="0" lang="en-US" sz="1800" b="1" i="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thi</a:t>
          </a:r>
          <a:endParaRPr lang="en-US" sz="1800" dirty="0">
            <a:solidFill>
              <a:schemeClr val="accent3"/>
            </a:solidFill>
          </a:endParaRPr>
        </a:p>
      </dgm:t>
    </dgm:pt>
    <dgm:pt modelId="{4BEE48EC-BD9C-4CB8-9451-214AB31EEA80}" type="parTrans" cxnId="{6A924547-1BE8-4FAE-835B-2D509BBF2285}">
      <dgm:prSet/>
      <dgm:spPr/>
      <dgm:t>
        <a:bodyPr/>
        <a:lstStyle/>
        <a:p>
          <a:endParaRPr lang="en-US"/>
        </a:p>
      </dgm:t>
    </dgm:pt>
    <dgm:pt modelId="{D40F0B3A-1FE0-47F3-AC0A-61B6FD0BD3F1}" type="sibTrans" cxnId="{6A924547-1BE8-4FAE-835B-2D509BBF2285}">
      <dgm:prSet/>
      <dgm:spPr/>
      <dgm:t>
        <a:bodyPr/>
        <a:lstStyle/>
        <a:p>
          <a:endParaRPr lang="en-US"/>
        </a:p>
      </dgm:t>
    </dgm:pt>
    <dgm:pt modelId="{3A6F569C-6A00-4EEC-84EE-FBAEDC1DA91F}">
      <dgm:prSet phldrT="[Text]" custT="1"/>
      <dgm:spPr/>
      <dgm:t>
        <a:bodyPr/>
        <a:lstStyle/>
        <a:p>
          <a:r>
            <a:rPr lang="en-US" sz="1800" b="1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Định</a:t>
          </a:r>
          <a:r>
            <a:rPr lang="en-US" sz="1800" b="1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hướng</a:t>
          </a:r>
          <a:r>
            <a:rPr lang="en-US" sz="1800" b="1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học</a:t>
          </a:r>
          <a:r>
            <a:rPr lang="en-US" sz="1800" b="1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sinh</a:t>
          </a:r>
          <a:r>
            <a:rPr lang="en-US" sz="1800" b="1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học</a:t>
          </a:r>
          <a:r>
            <a:rPr lang="en-US" sz="1800" b="1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tập</a:t>
          </a:r>
          <a:r>
            <a:rPr lang="en-US" sz="1800" b="1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và</a:t>
          </a:r>
          <a:r>
            <a:rPr lang="en-US" sz="1800" b="1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ôn</a:t>
          </a:r>
          <a:r>
            <a:rPr lang="en-US" sz="1800" b="1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luyện</a:t>
          </a:r>
          <a:r>
            <a:rPr lang="en-US" sz="1800" b="1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các</a:t>
          </a:r>
          <a:r>
            <a:rPr lang="en-US" sz="1800" b="1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bài</a:t>
          </a:r>
          <a:r>
            <a:rPr lang="en-US" sz="1800" b="1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học</a:t>
          </a:r>
          <a:r>
            <a:rPr lang="en-US" sz="1800" b="1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sát</a:t>
          </a:r>
          <a:r>
            <a:rPr lang="en-US" sz="1800" b="1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nhất</a:t>
          </a:r>
          <a:r>
            <a:rPr lang="en-US" sz="1800" b="1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với</a:t>
          </a:r>
          <a:r>
            <a:rPr lang="en-US" sz="1800" b="1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các</a:t>
          </a:r>
          <a:r>
            <a:rPr lang="en-US" sz="1800" b="1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cuộc</a:t>
          </a:r>
          <a:r>
            <a:rPr lang="en-US" sz="1800" b="1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thi</a:t>
          </a:r>
          <a:r>
            <a:rPr lang="en-US" sz="1800" b="1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mang</a:t>
          </a:r>
          <a:r>
            <a:rPr lang="en-US" sz="1800" b="1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tính</a:t>
          </a:r>
          <a:r>
            <a:rPr lang="en-US" sz="1800" b="1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bước</a:t>
          </a:r>
          <a:r>
            <a:rPr lang="en-US" sz="1800" b="1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ngoặt</a:t>
          </a:r>
          <a:endParaRPr lang="en-US" sz="1800" dirty="0">
            <a:solidFill>
              <a:schemeClr val="accent3"/>
            </a:solidFill>
          </a:endParaRPr>
        </a:p>
      </dgm:t>
    </dgm:pt>
    <dgm:pt modelId="{6BB6F9C9-2105-47F9-8B7B-D1845813A974}" type="parTrans" cxnId="{716E46A8-74EB-4E10-8FC6-DBD072E1AC85}">
      <dgm:prSet/>
      <dgm:spPr/>
      <dgm:t>
        <a:bodyPr/>
        <a:lstStyle/>
        <a:p>
          <a:endParaRPr lang="en-US"/>
        </a:p>
      </dgm:t>
    </dgm:pt>
    <dgm:pt modelId="{F5B46D5B-BA80-4E6C-AC6D-7778A43F4F4E}" type="sibTrans" cxnId="{716E46A8-74EB-4E10-8FC6-DBD072E1AC85}">
      <dgm:prSet/>
      <dgm:spPr/>
      <dgm:t>
        <a:bodyPr/>
        <a:lstStyle/>
        <a:p>
          <a:endParaRPr lang="en-US"/>
        </a:p>
      </dgm:t>
    </dgm:pt>
    <dgm:pt modelId="{0D9A0642-1DB3-437F-B6CF-077F204853AA}" type="pres">
      <dgm:prSet presAssocID="{579F851C-89E3-4919-A7B5-B57786451B92}" presName="arrowDiagram" presStyleCnt="0">
        <dgm:presLayoutVars>
          <dgm:chMax val="5"/>
          <dgm:dir/>
          <dgm:resizeHandles val="exact"/>
        </dgm:presLayoutVars>
      </dgm:prSet>
      <dgm:spPr/>
    </dgm:pt>
    <dgm:pt modelId="{68C6B58A-4957-474E-BE98-F8354EBE8CEA}" type="pres">
      <dgm:prSet presAssocID="{579F851C-89E3-4919-A7B5-B57786451B92}" presName="arrow" presStyleLbl="bgShp" presStyleIdx="0" presStyleCnt="1" custLinFactNeighborX="-7093" custLinFactNeighborY="5610"/>
      <dgm:spPr/>
    </dgm:pt>
    <dgm:pt modelId="{093390CB-82BE-4D90-BD7B-C3B80884F2EE}" type="pres">
      <dgm:prSet presAssocID="{579F851C-89E3-4919-A7B5-B57786451B92}" presName="arrowDiagram3" presStyleCnt="0"/>
      <dgm:spPr/>
    </dgm:pt>
    <dgm:pt modelId="{0A1039BB-F040-4556-B97D-C1E566B8B880}" type="pres">
      <dgm:prSet presAssocID="{2E37CF15-41E3-4952-A000-78E419A2DF12}" presName="bullet3a" presStyleLbl="node1" presStyleIdx="0" presStyleCnt="3" custLinFactX="-20406" custLinFactY="29853" custLinFactNeighborX="-100000" custLinFactNeighborY="100000"/>
      <dgm:spPr/>
    </dgm:pt>
    <dgm:pt modelId="{964970E1-38EB-45C9-992A-EC3F1BA8705E}" type="pres">
      <dgm:prSet presAssocID="{2E37CF15-41E3-4952-A000-78E419A2DF12}" presName="textBox3a" presStyleLbl="revTx" presStyleIdx="0" presStyleCnt="3" custLinFactNeighborX="-18670" custLinFactNeighborY="290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68135F-5739-45FE-AB78-1387A3FD1EA5}" type="pres">
      <dgm:prSet presAssocID="{42E74D13-3956-4CED-80EB-C04EEC7705E8}" presName="bullet3b" presStyleLbl="node1" presStyleIdx="1" presStyleCnt="3" custLinFactX="-108088" custLinFactY="84016" custLinFactNeighborX="-200000" custLinFactNeighborY="100000"/>
      <dgm:spPr/>
    </dgm:pt>
    <dgm:pt modelId="{7B090C7E-D3E1-4982-98C1-FAF1617DA459}" type="pres">
      <dgm:prSet presAssocID="{42E74D13-3956-4CED-80EB-C04EEC7705E8}" presName="textBox3b" presStyleLbl="revTx" presStyleIdx="1" presStyleCnt="3" custScaleX="275000" custScaleY="29118" custLinFactNeighborX="-26268" custLinFactNeighborY="345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E16495-F709-4E13-A1A0-A3596DBB5174}" type="pres">
      <dgm:prSet presAssocID="{3A6F569C-6A00-4EEC-84EE-FBAEDC1DA91F}" presName="bullet3c" presStyleLbl="node1" presStyleIdx="2" presStyleCnt="3" custLinFactX="-140524" custLinFactY="18052" custLinFactNeighborX="-200000" custLinFactNeighborY="100000"/>
      <dgm:spPr/>
    </dgm:pt>
    <dgm:pt modelId="{E8DB07FC-C0C8-40A0-B107-10433DF6AD05}" type="pres">
      <dgm:prSet presAssocID="{3A6F569C-6A00-4EEC-84EE-FBAEDC1DA91F}" presName="textBox3c" presStyleLbl="revTx" presStyleIdx="2" presStyleCnt="3" custScaleX="359618" custScaleY="25384" custLinFactNeighborX="-55642" custLinFactNeighborY="135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EC4874E-700F-426F-9184-547D3DA691ED}" type="presOf" srcId="{2E37CF15-41E3-4952-A000-78E419A2DF12}" destId="{964970E1-38EB-45C9-992A-EC3F1BA8705E}" srcOrd="0" destOrd="0" presId="urn:microsoft.com/office/officeart/2005/8/layout/arrow2"/>
    <dgm:cxn modelId="{CEA32E85-A5FF-41BE-9520-3357E74EF193}" type="presOf" srcId="{3A6F569C-6A00-4EEC-84EE-FBAEDC1DA91F}" destId="{E8DB07FC-C0C8-40A0-B107-10433DF6AD05}" srcOrd="0" destOrd="0" presId="urn:microsoft.com/office/officeart/2005/8/layout/arrow2"/>
    <dgm:cxn modelId="{716E46A8-74EB-4E10-8FC6-DBD072E1AC85}" srcId="{579F851C-89E3-4919-A7B5-B57786451B92}" destId="{3A6F569C-6A00-4EEC-84EE-FBAEDC1DA91F}" srcOrd="2" destOrd="0" parTransId="{6BB6F9C9-2105-47F9-8B7B-D1845813A974}" sibTransId="{F5B46D5B-BA80-4E6C-AC6D-7778A43F4F4E}"/>
    <dgm:cxn modelId="{6A924547-1BE8-4FAE-835B-2D509BBF2285}" srcId="{579F851C-89E3-4919-A7B5-B57786451B92}" destId="{42E74D13-3956-4CED-80EB-C04EEC7705E8}" srcOrd="1" destOrd="0" parTransId="{4BEE48EC-BD9C-4CB8-9451-214AB31EEA80}" sibTransId="{D40F0B3A-1FE0-47F3-AC0A-61B6FD0BD3F1}"/>
    <dgm:cxn modelId="{67AA5B37-1A95-4C7E-BFBD-7A2DAC72B935}" type="presOf" srcId="{42E74D13-3956-4CED-80EB-C04EEC7705E8}" destId="{7B090C7E-D3E1-4982-98C1-FAF1617DA459}" srcOrd="0" destOrd="0" presId="urn:microsoft.com/office/officeart/2005/8/layout/arrow2"/>
    <dgm:cxn modelId="{BF5C0961-5D7D-484A-B393-498EA27B324C}" type="presOf" srcId="{579F851C-89E3-4919-A7B5-B57786451B92}" destId="{0D9A0642-1DB3-437F-B6CF-077F204853AA}" srcOrd="0" destOrd="0" presId="urn:microsoft.com/office/officeart/2005/8/layout/arrow2"/>
    <dgm:cxn modelId="{AC9106F2-4F4E-4934-8F92-B8F85919C0A0}" srcId="{579F851C-89E3-4919-A7B5-B57786451B92}" destId="{2E37CF15-41E3-4952-A000-78E419A2DF12}" srcOrd="0" destOrd="0" parTransId="{F3936651-B9A9-4437-BD81-112E983212D0}" sibTransId="{0308CDE3-BA71-41E1-B32D-0282DD653E19}"/>
    <dgm:cxn modelId="{AAFB0BE9-EFED-4981-B0A7-5064ACD98D8E}" type="presParOf" srcId="{0D9A0642-1DB3-437F-B6CF-077F204853AA}" destId="{68C6B58A-4957-474E-BE98-F8354EBE8CEA}" srcOrd="0" destOrd="0" presId="urn:microsoft.com/office/officeart/2005/8/layout/arrow2"/>
    <dgm:cxn modelId="{9D608221-AF26-459F-9BA8-57BE1B48C483}" type="presParOf" srcId="{0D9A0642-1DB3-437F-B6CF-077F204853AA}" destId="{093390CB-82BE-4D90-BD7B-C3B80884F2EE}" srcOrd="1" destOrd="0" presId="urn:microsoft.com/office/officeart/2005/8/layout/arrow2"/>
    <dgm:cxn modelId="{99A9A625-A9C0-4179-9024-7CFC3772AA91}" type="presParOf" srcId="{093390CB-82BE-4D90-BD7B-C3B80884F2EE}" destId="{0A1039BB-F040-4556-B97D-C1E566B8B880}" srcOrd="0" destOrd="0" presId="urn:microsoft.com/office/officeart/2005/8/layout/arrow2"/>
    <dgm:cxn modelId="{B661BED4-7393-477D-9C18-E34C0D356EE2}" type="presParOf" srcId="{093390CB-82BE-4D90-BD7B-C3B80884F2EE}" destId="{964970E1-38EB-45C9-992A-EC3F1BA8705E}" srcOrd="1" destOrd="0" presId="urn:microsoft.com/office/officeart/2005/8/layout/arrow2"/>
    <dgm:cxn modelId="{64177DCE-F8F3-4A14-BEE0-943161573E0C}" type="presParOf" srcId="{093390CB-82BE-4D90-BD7B-C3B80884F2EE}" destId="{C968135F-5739-45FE-AB78-1387A3FD1EA5}" srcOrd="2" destOrd="0" presId="urn:microsoft.com/office/officeart/2005/8/layout/arrow2"/>
    <dgm:cxn modelId="{D73DFB25-F9F5-4B7A-9F85-CE37311AAD5F}" type="presParOf" srcId="{093390CB-82BE-4D90-BD7B-C3B80884F2EE}" destId="{7B090C7E-D3E1-4982-98C1-FAF1617DA459}" srcOrd="3" destOrd="0" presId="urn:microsoft.com/office/officeart/2005/8/layout/arrow2"/>
    <dgm:cxn modelId="{D2EED46B-12AF-4290-A63B-42D0201C46B7}" type="presParOf" srcId="{093390CB-82BE-4D90-BD7B-C3B80884F2EE}" destId="{A4E16495-F709-4E13-A1A0-A3596DBB5174}" srcOrd="4" destOrd="0" presId="urn:microsoft.com/office/officeart/2005/8/layout/arrow2"/>
    <dgm:cxn modelId="{478593AB-932F-4780-BAC2-F6ACC71570F7}" type="presParOf" srcId="{093390CB-82BE-4D90-BD7B-C3B80884F2EE}" destId="{E8DB07FC-C0C8-40A0-B107-10433DF6AD05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D4BAB8-AF87-4932-9D79-35AB0D914F3C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vi-VN"/>
        </a:p>
      </dgm:t>
    </dgm:pt>
    <dgm:pt modelId="{5CAFD740-077D-44D5-8F3C-CC5E84CCB21C}">
      <dgm:prSet phldrT="[Text]" custT="1"/>
      <dgm:spPr/>
      <dgm:t>
        <a:bodyPr/>
        <a:lstStyle/>
        <a:p>
          <a:endParaRPr lang="vi-VN" sz="2000" dirty="0"/>
        </a:p>
      </dgm:t>
    </dgm:pt>
    <dgm:pt modelId="{075C472A-9A0E-4C0B-94A4-8CA3E17D65FA}" type="parTrans" cxnId="{E1F686FC-92AF-4E78-B8F6-BD36CB2C4938}">
      <dgm:prSet/>
      <dgm:spPr/>
      <dgm:t>
        <a:bodyPr/>
        <a:lstStyle/>
        <a:p>
          <a:endParaRPr lang="vi-VN"/>
        </a:p>
      </dgm:t>
    </dgm:pt>
    <dgm:pt modelId="{6A31D3D8-DC1F-44EB-B372-29FDA8A5EA75}" type="sibTrans" cxnId="{E1F686FC-92AF-4E78-B8F6-BD36CB2C4938}">
      <dgm:prSet/>
      <dgm:spPr/>
      <dgm:t>
        <a:bodyPr/>
        <a:lstStyle/>
        <a:p>
          <a:endParaRPr lang="vi-VN"/>
        </a:p>
      </dgm:t>
    </dgm:pt>
    <dgm:pt modelId="{AB718451-F63C-4E47-867C-A34EBF0810BD}">
      <dgm:prSet phldrT="[Text]" custT="1"/>
      <dgm:spPr/>
      <dgm:t>
        <a:bodyPr/>
        <a:lstStyle/>
        <a:p>
          <a:endParaRPr lang="vi-VN" sz="2000" dirty="0"/>
        </a:p>
      </dgm:t>
    </dgm:pt>
    <dgm:pt modelId="{A92E7450-7995-4AD8-BCCD-A1EC49ECEBA7}" type="parTrans" cxnId="{469A655E-0E31-4F76-A9D5-99868D82F800}">
      <dgm:prSet/>
      <dgm:spPr/>
      <dgm:t>
        <a:bodyPr/>
        <a:lstStyle/>
        <a:p>
          <a:endParaRPr lang="vi-VN"/>
        </a:p>
      </dgm:t>
    </dgm:pt>
    <dgm:pt modelId="{90974CF2-513F-4687-A245-6C450BAACB1E}" type="sibTrans" cxnId="{469A655E-0E31-4F76-A9D5-99868D82F800}">
      <dgm:prSet/>
      <dgm:spPr/>
      <dgm:t>
        <a:bodyPr/>
        <a:lstStyle/>
        <a:p>
          <a:endParaRPr lang="vi-VN"/>
        </a:p>
      </dgm:t>
    </dgm:pt>
    <dgm:pt modelId="{10FF2C1A-6594-4434-8E15-A1F3FD3F09B2}">
      <dgm:prSet phldrT="[Text]" custT="1"/>
      <dgm:spPr/>
      <dgm:t>
        <a:bodyPr/>
        <a:lstStyle/>
        <a:p>
          <a:endParaRPr lang="vi-VN" sz="2000" b="0" dirty="0" smtClean="0"/>
        </a:p>
      </dgm:t>
    </dgm:pt>
    <dgm:pt modelId="{5DE161D7-9369-45BA-A795-152E1F9C50CF}" type="sibTrans" cxnId="{A9BF218F-3FE2-449A-94E7-717797A3FC84}">
      <dgm:prSet/>
      <dgm:spPr/>
      <dgm:t>
        <a:bodyPr/>
        <a:lstStyle/>
        <a:p>
          <a:endParaRPr lang="vi-VN"/>
        </a:p>
      </dgm:t>
    </dgm:pt>
    <dgm:pt modelId="{BB5E5EB0-38EB-41BF-A0E3-1ABB9AFE4FFC}" type="parTrans" cxnId="{A9BF218F-3FE2-449A-94E7-717797A3FC84}">
      <dgm:prSet/>
      <dgm:spPr/>
      <dgm:t>
        <a:bodyPr/>
        <a:lstStyle/>
        <a:p>
          <a:endParaRPr lang="vi-VN"/>
        </a:p>
      </dgm:t>
    </dgm:pt>
    <dgm:pt modelId="{41DFE523-4D21-460B-9EF9-6870F458F227}" type="pres">
      <dgm:prSet presAssocID="{91D4BAB8-AF87-4932-9D79-35AB0D914F3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vi-VN"/>
        </a:p>
      </dgm:t>
    </dgm:pt>
    <dgm:pt modelId="{D81E13B1-5BF7-47DB-B495-0D3726FEBE05}" type="pres">
      <dgm:prSet presAssocID="{5CAFD740-077D-44D5-8F3C-CC5E84CCB21C}" presName="circle1" presStyleLbl="node1" presStyleIdx="0" presStyleCnt="3"/>
      <dgm:spPr>
        <a:solidFill>
          <a:srgbClr val="F1716E"/>
        </a:solidFill>
      </dgm:spPr>
      <dgm:t>
        <a:bodyPr/>
        <a:lstStyle/>
        <a:p>
          <a:endParaRPr lang="en-US"/>
        </a:p>
      </dgm:t>
    </dgm:pt>
    <dgm:pt modelId="{5EA92569-7770-4609-B498-259B4EC4CE4D}" type="pres">
      <dgm:prSet presAssocID="{5CAFD740-077D-44D5-8F3C-CC5E84CCB21C}" presName="space" presStyleCnt="0"/>
      <dgm:spPr/>
    </dgm:pt>
    <dgm:pt modelId="{E40E108A-464F-4497-8EA1-7E7570235FE7}" type="pres">
      <dgm:prSet presAssocID="{5CAFD740-077D-44D5-8F3C-CC5E84CCB21C}" presName="rect1" presStyleLbl="alignAcc1" presStyleIdx="0" presStyleCnt="3" custScaleY="30005" custLinFactNeighborX="114" custLinFactNeighborY="-38322"/>
      <dgm:spPr/>
      <dgm:t>
        <a:bodyPr/>
        <a:lstStyle/>
        <a:p>
          <a:endParaRPr lang="vi-VN"/>
        </a:p>
      </dgm:t>
    </dgm:pt>
    <dgm:pt modelId="{2FAF26C1-5085-4BA5-9328-450A7B981FB1}" type="pres">
      <dgm:prSet presAssocID="{AB718451-F63C-4E47-867C-A34EBF0810BD}" presName="vertSpace2" presStyleLbl="node1" presStyleIdx="0" presStyleCnt="3"/>
      <dgm:spPr/>
    </dgm:pt>
    <dgm:pt modelId="{551B326B-56CC-4AD0-B025-150F2C4732BB}" type="pres">
      <dgm:prSet presAssocID="{AB718451-F63C-4E47-867C-A34EBF0810BD}" presName="circle2" presStyleLbl="node1" presStyleIdx="1" presStyleCnt="3"/>
      <dgm:spPr>
        <a:solidFill>
          <a:srgbClr val="FFC000"/>
        </a:solidFill>
      </dgm:spPr>
    </dgm:pt>
    <dgm:pt modelId="{6A704CA0-FD4E-4DE4-B5F7-2284A5717C0D}" type="pres">
      <dgm:prSet presAssocID="{AB718451-F63C-4E47-867C-A34EBF0810BD}" presName="rect2" presStyleLbl="alignAcc1" presStyleIdx="1" presStyleCnt="3" custScaleY="50874" custLinFactNeighborX="114" custLinFactNeighborY="-27562"/>
      <dgm:spPr/>
      <dgm:t>
        <a:bodyPr/>
        <a:lstStyle/>
        <a:p>
          <a:endParaRPr lang="vi-VN"/>
        </a:p>
      </dgm:t>
    </dgm:pt>
    <dgm:pt modelId="{19C845BC-4C1B-42B7-B080-14198A9E8372}" type="pres">
      <dgm:prSet presAssocID="{10FF2C1A-6594-4434-8E15-A1F3FD3F09B2}" presName="vertSpace3" presStyleLbl="node1" presStyleIdx="1" presStyleCnt="3"/>
      <dgm:spPr/>
    </dgm:pt>
    <dgm:pt modelId="{95593CBD-F32F-4846-B651-2266761D7CD7}" type="pres">
      <dgm:prSet presAssocID="{10FF2C1A-6594-4434-8E15-A1F3FD3F09B2}" presName="circle3" presStyleLbl="node1" presStyleIdx="2" presStyleCnt="3"/>
      <dgm:spPr>
        <a:solidFill>
          <a:srgbClr val="33CCFF"/>
        </a:solidFill>
      </dgm:spPr>
    </dgm:pt>
    <dgm:pt modelId="{44AB24AA-B48D-4B0C-B2D3-E41E1061179D}" type="pres">
      <dgm:prSet presAssocID="{10FF2C1A-6594-4434-8E15-A1F3FD3F09B2}" presName="rect3" presStyleLbl="alignAcc1" presStyleIdx="2" presStyleCnt="3" custScaleX="99660" custScaleY="100583" custLinFactNeighborX="114" custLinFactNeighborY="9844"/>
      <dgm:spPr/>
      <dgm:t>
        <a:bodyPr/>
        <a:lstStyle/>
        <a:p>
          <a:endParaRPr lang="vi-VN"/>
        </a:p>
      </dgm:t>
    </dgm:pt>
    <dgm:pt modelId="{65137FD2-2779-4198-B47E-FD378602860D}" type="pres">
      <dgm:prSet presAssocID="{5CAFD740-077D-44D5-8F3C-CC5E84CCB21C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F74C2C49-00B6-47AC-BCB0-85D8160FCA48}" type="pres">
      <dgm:prSet presAssocID="{AB718451-F63C-4E47-867C-A34EBF0810BD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vi-VN"/>
        </a:p>
      </dgm:t>
    </dgm:pt>
    <dgm:pt modelId="{B19B2FF2-6841-49F5-A606-29066E863EF4}" type="pres">
      <dgm:prSet presAssocID="{10FF2C1A-6594-4434-8E15-A1F3FD3F09B2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vi-VN"/>
        </a:p>
      </dgm:t>
    </dgm:pt>
  </dgm:ptLst>
  <dgm:cxnLst>
    <dgm:cxn modelId="{A9BF218F-3FE2-449A-94E7-717797A3FC84}" srcId="{91D4BAB8-AF87-4932-9D79-35AB0D914F3C}" destId="{10FF2C1A-6594-4434-8E15-A1F3FD3F09B2}" srcOrd="2" destOrd="0" parTransId="{BB5E5EB0-38EB-41BF-A0E3-1ABB9AFE4FFC}" sibTransId="{5DE161D7-9369-45BA-A795-152E1F9C50CF}"/>
    <dgm:cxn modelId="{195AF578-D776-47D5-98B1-BDD63E9FA970}" type="presOf" srcId="{10FF2C1A-6594-4434-8E15-A1F3FD3F09B2}" destId="{44AB24AA-B48D-4B0C-B2D3-E41E1061179D}" srcOrd="0" destOrd="0" presId="urn:microsoft.com/office/officeart/2005/8/layout/target3"/>
    <dgm:cxn modelId="{F50FE704-3335-4EB3-BB12-9BB2E50BEDCD}" type="presOf" srcId="{91D4BAB8-AF87-4932-9D79-35AB0D914F3C}" destId="{41DFE523-4D21-460B-9EF9-6870F458F227}" srcOrd="0" destOrd="0" presId="urn:microsoft.com/office/officeart/2005/8/layout/target3"/>
    <dgm:cxn modelId="{34B2039B-58A4-449C-9AA2-C54519E2C35E}" type="presOf" srcId="{AB718451-F63C-4E47-867C-A34EBF0810BD}" destId="{6A704CA0-FD4E-4DE4-B5F7-2284A5717C0D}" srcOrd="0" destOrd="0" presId="urn:microsoft.com/office/officeart/2005/8/layout/target3"/>
    <dgm:cxn modelId="{4D773B91-7026-45FA-9398-254A12E75AF4}" type="presOf" srcId="{5CAFD740-077D-44D5-8F3C-CC5E84CCB21C}" destId="{65137FD2-2779-4198-B47E-FD378602860D}" srcOrd="1" destOrd="0" presId="urn:microsoft.com/office/officeart/2005/8/layout/target3"/>
    <dgm:cxn modelId="{E1F686FC-92AF-4E78-B8F6-BD36CB2C4938}" srcId="{91D4BAB8-AF87-4932-9D79-35AB0D914F3C}" destId="{5CAFD740-077D-44D5-8F3C-CC5E84CCB21C}" srcOrd="0" destOrd="0" parTransId="{075C472A-9A0E-4C0B-94A4-8CA3E17D65FA}" sibTransId="{6A31D3D8-DC1F-44EB-B372-29FDA8A5EA75}"/>
    <dgm:cxn modelId="{62E9FA7E-6261-405E-BEBA-04D0FB99AD3C}" type="presOf" srcId="{10FF2C1A-6594-4434-8E15-A1F3FD3F09B2}" destId="{B19B2FF2-6841-49F5-A606-29066E863EF4}" srcOrd="1" destOrd="0" presId="urn:microsoft.com/office/officeart/2005/8/layout/target3"/>
    <dgm:cxn modelId="{469A655E-0E31-4F76-A9D5-99868D82F800}" srcId="{91D4BAB8-AF87-4932-9D79-35AB0D914F3C}" destId="{AB718451-F63C-4E47-867C-A34EBF0810BD}" srcOrd="1" destOrd="0" parTransId="{A92E7450-7995-4AD8-BCCD-A1EC49ECEBA7}" sibTransId="{90974CF2-513F-4687-A245-6C450BAACB1E}"/>
    <dgm:cxn modelId="{B3E1C819-AB11-4773-8336-87D0AF166469}" type="presOf" srcId="{AB718451-F63C-4E47-867C-A34EBF0810BD}" destId="{F74C2C49-00B6-47AC-BCB0-85D8160FCA48}" srcOrd="1" destOrd="0" presId="urn:microsoft.com/office/officeart/2005/8/layout/target3"/>
    <dgm:cxn modelId="{05CDD26F-EE70-4B94-8BDE-1350EE5A0DC2}" type="presOf" srcId="{5CAFD740-077D-44D5-8F3C-CC5E84CCB21C}" destId="{E40E108A-464F-4497-8EA1-7E7570235FE7}" srcOrd="0" destOrd="0" presId="urn:microsoft.com/office/officeart/2005/8/layout/target3"/>
    <dgm:cxn modelId="{E8E57A05-1922-426C-87E9-38FB9A3C9F1A}" type="presParOf" srcId="{41DFE523-4D21-460B-9EF9-6870F458F227}" destId="{D81E13B1-5BF7-47DB-B495-0D3726FEBE05}" srcOrd="0" destOrd="0" presId="urn:microsoft.com/office/officeart/2005/8/layout/target3"/>
    <dgm:cxn modelId="{923DC7ED-6362-482E-93D5-5D15B2D58F01}" type="presParOf" srcId="{41DFE523-4D21-460B-9EF9-6870F458F227}" destId="{5EA92569-7770-4609-B498-259B4EC4CE4D}" srcOrd="1" destOrd="0" presId="urn:microsoft.com/office/officeart/2005/8/layout/target3"/>
    <dgm:cxn modelId="{7C297DE2-EC37-43A9-BB27-6F5ABB7F6BC0}" type="presParOf" srcId="{41DFE523-4D21-460B-9EF9-6870F458F227}" destId="{E40E108A-464F-4497-8EA1-7E7570235FE7}" srcOrd="2" destOrd="0" presId="urn:microsoft.com/office/officeart/2005/8/layout/target3"/>
    <dgm:cxn modelId="{83E242DD-8134-4B5F-8166-14DE120063AE}" type="presParOf" srcId="{41DFE523-4D21-460B-9EF9-6870F458F227}" destId="{2FAF26C1-5085-4BA5-9328-450A7B981FB1}" srcOrd="3" destOrd="0" presId="urn:microsoft.com/office/officeart/2005/8/layout/target3"/>
    <dgm:cxn modelId="{69201F6D-B167-4745-BBA9-8AA77F56DC19}" type="presParOf" srcId="{41DFE523-4D21-460B-9EF9-6870F458F227}" destId="{551B326B-56CC-4AD0-B025-150F2C4732BB}" srcOrd="4" destOrd="0" presId="urn:microsoft.com/office/officeart/2005/8/layout/target3"/>
    <dgm:cxn modelId="{A3BF0094-F7FD-4075-B04B-394D745EF005}" type="presParOf" srcId="{41DFE523-4D21-460B-9EF9-6870F458F227}" destId="{6A704CA0-FD4E-4DE4-B5F7-2284A5717C0D}" srcOrd="5" destOrd="0" presId="urn:microsoft.com/office/officeart/2005/8/layout/target3"/>
    <dgm:cxn modelId="{71E1DF5C-8A03-4663-944E-E3BC7DAE4DEA}" type="presParOf" srcId="{41DFE523-4D21-460B-9EF9-6870F458F227}" destId="{19C845BC-4C1B-42B7-B080-14198A9E8372}" srcOrd="6" destOrd="0" presId="urn:microsoft.com/office/officeart/2005/8/layout/target3"/>
    <dgm:cxn modelId="{5077C157-6A15-47F6-ACC5-E129BF82B7C9}" type="presParOf" srcId="{41DFE523-4D21-460B-9EF9-6870F458F227}" destId="{95593CBD-F32F-4846-B651-2266761D7CD7}" srcOrd="7" destOrd="0" presId="urn:microsoft.com/office/officeart/2005/8/layout/target3"/>
    <dgm:cxn modelId="{EB6BD95D-181F-4F0C-82FD-EDD7C84DC915}" type="presParOf" srcId="{41DFE523-4D21-460B-9EF9-6870F458F227}" destId="{44AB24AA-B48D-4B0C-B2D3-E41E1061179D}" srcOrd="8" destOrd="0" presId="urn:microsoft.com/office/officeart/2005/8/layout/target3"/>
    <dgm:cxn modelId="{B4492D48-15F8-41DC-B28B-AF6407A3329B}" type="presParOf" srcId="{41DFE523-4D21-460B-9EF9-6870F458F227}" destId="{65137FD2-2779-4198-B47E-FD378602860D}" srcOrd="9" destOrd="0" presId="urn:microsoft.com/office/officeart/2005/8/layout/target3"/>
    <dgm:cxn modelId="{313B17D3-A037-4DBA-924A-86356C083F85}" type="presParOf" srcId="{41DFE523-4D21-460B-9EF9-6870F458F227}" destId="{F74C2C49-00B6-47AC-BCB0-85D8160FCA48}" srcOrd="10" destOrd="0" presId="urn:microsoft.com/office/officeart/2005/8/layout/target3"/>
    <dgm:cxn modelId="{1E42FB94-664F-4C7E-84B6-2A78A2341514}" type="presParOf" srcId="{41DFE523-4D21-460B-9EF9-6870F458F227}" destId="{B19B2FF2-6841-49F5-A606-29066E863EF4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C6B58A-4957-474E-BE98-F8354EBE8CEA}">
      <dsp:nvSpPr>
        <dsp:cNvPr id="0" name=""/>
        <dsp:cNvSpPr/>
      </dsp:nvSpPr>
      <dsp:spPr>
        <a:xfrm>
          <a:off x="-753741" y="85852"/>
          <a:ext cx="6961632" cy="435102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1039BB-F040-4556-B97D-C1E566B8B880}">
      <dsp:nvSpPr>
        <dsp:cNvPr id="0" name=""/>
        <dsp:cNvSpPr/>
      </dsp:nvSpPr>
      <dsp:spPr>
        <a:xfrm>
          <a:off x="0" y="3281037"/>
          <a:ext cx="181002" cy="1810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4970E1-38EB-45C9-992A-EC3F1BA8705E}">
      <dsp:nvSpPr>
        <dsp:cNvPr id="0" name=""/>
        <dsp:cNvSpPr/>
      </dsp:nvSpPr>
      <dsp:spPr>
        <a:xfrm>
          <a:off x="0" y="3179427"/>
          <a:ext cx="1622060" cy="12574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909" tIns="0" rIns="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kern="1200" dirty="0">
            <a:solidFill>
              <a:schemeClr val="bg1"/>
            </a:solidFill>
          </a:endParaRPr>
        </a:p>
      </dsp:txBody>
      <dsp:txXfrm>
        <a:off x="0" y="3179427"/>
        <a:ext cx="1622060" cy="1257444"/>
      </dsp:txXfrm>
    </dsp:sp>
    <dsp:sp modelId="{C968135F-5739-45FE-AB78-1387A3FD1EA5}">
      <dsp:nvSpPr>
        <dsp:cNvPr id="0" name=""/>
        <dsp:cNvSpPr/>
      </dsp:nvSpPr>
      <dsp:spPr>
        <a:xfrm>
          <a:off x="720026" y="2465487"/>
          <a:ext cx="327196" cy="3271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090C7E-D3E1-4982-98C1-FAF1617DA459}">
      <dsp:nvSpPr>
        <dsp:cNvPr id="0" name=""/>
        <dsp:cNvSpPr/>
      </dsp:nvSpPr>
      <dsp:spPr>
        <a:xfrm>
          <a:off x="0" y="3684380"/>
          <a:ext cx="4594677" cy="689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3375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US" sz="1800" b="1" i="0" kern="120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Giúp</a:t>
          </a:r>
          <a:r>
            <a:rPr kumimoji="0" lang="en-US" sz="1800" b="1" i="0" kern="120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kern="120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tất</a:t>
          </a:r>
          <a:r>
            <a:rPr kumimoji="0" lang="en-US" sz="1800" b="1" i="0" kern="120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kern="120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cả</a:t>
          </a:r>
          <a:r>
            <a:rPr kumimoji="0" lang="en-US" sz="1800" b="1" i="0" kern="120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kern="120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phụ</a:t>
          </a:r>
          <a:r>
            <a:rPr kumimoji="0" lang="en-US" sz="1800" b="1" i="0" kern="120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kern="120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huynh</a:t>
          </a:r>
          <a:r>
            <a:rPr kumimoji="0" lang="en-US" sz="1800" b="1" i="0" kern="120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kern="120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học</a:t>
          </a:r>
          <a:r>
            <a:rPr kumimoji="0" lang="en-US" sz="1800" b="1" i="0" kern="120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kern="120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sinh</a:t>
          </a:r>
          <a:r>
            <a:rPr kumimoji="0" lang="en-US" sz="1800" b="1" i="0" kern="120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kern="120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có</a:t>
          </a:r>
          <a:r>
            <a:rPr kumimoji="0" lang="en-US" sz="1800" b="1" i="0" kern="120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kern="120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thể</a:t>
          </a:r>
          <a:r>
            <a:rPr kumimoji="0" lang="en-US" sz="1800" b="1" i="0" kern="120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kern="120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đồng</a:t>
          </a:r>
          <a:r>
            <a:rPr kumimoji="0" lang="en-US" sz="1800" b="1" i="0" kern="120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kern="120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hành</a:t>
          </a:r>
          <a:r>
            <a:rPr kumimoji="0" lang="en-US" sz="1800" b="1" i="0" kern="120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kern="120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cùng</a:t>
          </a:r>
          <a:r>
            <a:rPr kumimoji="0" lang="en-US" sz="1800" b="1" i="0" kern="120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con </a:t>
          </a:r>
          <a:r>
            <a:rPr kumimoji="0" lang="en-US" sz="1800" b="1" i="0" kern="120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em</a:t>
          </a:r>
          <a:r>
            <a:rPr kumimoji="0" lang="en-US" sz="1800" b="1" i="0" kern="120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kern="120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của</a:t>
          </a:r>
          <a:r>
            <a:rPr kumimoji="0" lang="en-US" sz="1800" b="1" i="0" kern="120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kern="120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họ</a:t>
          </a:r>
          <a:r>
            <a:rPr kumimoji="0" lang="en-US" sz="1800" b="1" i="0" kern="120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kern="120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thông</a:t>
          </a:r>
          <a:r>
            <a:rPr kumimoji="0" lang="en-US" sz="1800" b="1" i="0" kern="120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qua website </a:t>
          </a:r>
          <a:r>
            <a:rPr kumimoji="0" lang="en-US" sz="1800" b="1" i="0" kern="120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ôn</a:t>
          </a:r>
          <a:r>
            <a:rPr kumimoji="0" lang="en-US" sz="1800" b="1" i="0" kern="120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kern="120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luyện</a:t>
          </a:r>
          <a:r>
            <a:rPr kumimoji="0" lang="en-US" sz="1800" b="1" i="0" kern="120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kumimoji="0" lang="en-US" sz="1800" b="1" i="0" kern="1200" cap="none" spc="0" normalizeH="0" noProof="0" dirty="0" err="1" smtClean="0">
              <a:ln>
                <a:noFill/>
              </a:ln>
              <a:solidFill>
                <a:srgbClr val="FFC000"/>
              </a:solidFill>
              <a:effectLst/>
              <a:uLnTx/>
              <a:uFill>
                <a:solidFill>
                  <a:srgbClr val="080E15"/>
                </a:solidFill>
              </a:uFill>
              <a:latin typeface="+mj-lt"/>
            </a:rPr>
            <a:t>thi</a:t>
          </a:r>
          <a:endParaRPr lang="en-US" sz="1800" kern="1200" dirty="0">
            <a:solidFill>
              <a:schemeClr val="accent3"/>
            </a:solidFill>
          </a:endParaRPr>
        </a:p>
      </dsp:txBody>
      <dsp:txXfrm>
        <a:off x="0" y="3684380"/>
        <a:ext cx="4594677" cy="689209"/>
      </dsp:txXfrm>
    </dsp:sp>
    <dsp:sp modelId="{A4E16495-F709-4E13-A1A0-A3596DBB5174}">
      <dsp:nvSpPr>
        <dsp:cNvPr id="0" name=""/>
        <dsp:cNvSpPr/>
      </dsp:nvSpPr>
      <dsp:spPr>
        <a:xfrm>
          <a:off x="2108598" y="1677926"/>
          <a:ext cx="452506" cy="45250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DB07FC-C0C8-40A0-B107-10433DF6AD05}">
      <dsp:nvSpPr>
        <dsp:cNvPr id="0" name=""/>
        <dsp:cNvSpPr/>
      </dsp:nvSpPr>
      <dsp:spPr>
        <a:xfrm>
          <a:off x="777243" y="2908274"/>
          <a:ext cx="6008467" cy="7676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9774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Định</a:t>
          </a:r>
          <a:r>
            <a:rPr lang="en-US" sz="1800" b="1" kern="1200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kern="1200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hướng</a:t>
          </a:r>
          <a:r>
            <a:rPr lang="en-US" sz="1800" b="1" kern="1200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kern="1200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học</a:t>
          </a:r>
          <a:r>
            <a:rPr lang="en-US" sz="1800" b="1" kern="1200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kern="1200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sinh</a:t>
          </a:r>
          <a:r>
            <a:rPr lang="en-US" sz="1800" b="1" kern="1200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kern="1200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học</a:t>
          </a:r>
          <a:r>
            <a:rPr lang="en-US" sz="1800" b="1" kern="1200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kern="1200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tập</a:t>
          </a:r>
          <a:r>
            <a:rPr lang="en-US" sz="1800" b="1" kern="1200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kern="1200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và</a:t>
          </a:r>
          <a:r>
            <a:rPr lang="en-US" sz="1800" b="1" kern="1200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kern="1200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ôn</a:t>
          </a:r>
          <a:r>
            <a:rPr lang="en-US" sz="1800" b="1" kern="1200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kern="1200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luyện</a:t>
          </a:r>
          <a:r>
            <a:rPr lang="en-US" sz="1800" b="1" kern="1200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kern="1200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các</a:t>
          </a:r>
          <a:r>
            <a:rPr lang="en-US" sz="1800" b="1" kern="1200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kern="1200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bài</a:t>
          </a:r>
          <a:r>
            <a:rPr lang="en-US" sz="1800" b="1" kern="1200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kern="1200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học</a:t>
          </a:r>
          <a:r>
            <a:rPr lang="en-US" sz="1800" b="1" kern="1200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kern="1200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sát</a:t>
          </a:r>
          <a:r>
            <a:rPr lang="en-US" sz="1800" b="1" kern="1200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kern="1200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nhất</a:t>
          </a:r>
          <a:r>
            <a:rPr lang="en-US" sz="1800" b="1" kern="1200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kern="1200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với</a:t>
          </a:r>
          <a:r>
            <a:rPr lang="en-US" sz="1800" b="1" kern="1200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kern="1200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các</a:t>
          </a:r>
          <a:r>
            <a:rPr lang="en-US" sz="1800" b="1" kern="1200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kern="1200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cuộc</a:t>
          </a:r>
          <a:r>
            <a:rPr lang="en-US" sz="1800" b="1" kern="1200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kern="1200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thi</a:t>
          </a:r>
          <a:r>
            <a:rPr lang="en-US" sz="1800" b="1" kern="1200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kern="1200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mang</a:t>
          </a:r>
          <a:r>
            <a:rPr lang="en-US" sz="1800" b="1" kern="1200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kern="1200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tính</a:t>
          </a:r>
          <a:r>
            <a:rPr lang="en-US" sz="1800" b="1" kern="1200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kern="1200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bước</a:t>
          </a:r>
          <a:r>
            <a:rPr lang="en-US" sz="1800" b="1" kern="1200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 </a:t>
          </a:r>
          <a:r>
            <a:rPr lang="en-US" sz="1800" b="1" kern="1200" dirty="0" err="1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  <a:latin typeface="+mj-lt"/>
            </a:rPr>
            <a:t>ngoặt</a:t>
          </a:r>
          <a:endParaRPr lang="en-US" sz="1800" kern="1200" dirty="0">
            <a:solidFill>
              <a:schemeClr val="accent3"/>
            </a:solidFill>
          </a:endParaRPr>
        </a:p>
      </dsp:txBody>
      <dsp:txXfrm>
        <a:off x="777243" y="2908274"/>
        <a:ext cx="6008467" cy="7676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1E13B1-5BF7-47DB-B495-0D3726FEBE05}">
      <dsp:nvSpPr>
        <dsp:cNvPr id="0" name=""/>
        <dsp:cNvSpPr/>
      </dsp:nvSpPr>
      <dsp:spPr>
        <a:xfrm>
          <a:off x="0" y="821690"/>
          <a:ext cx="3413179" cy="3413179"/>
        </a:xfrm>
        <a:prstGeom prst="pie">
          <a:avLst>
            <a:gd name="adj1" fmla="val 5400000"/>
            <a:gd name="adj2" fmla="val 16200000"/>
          </a:avLst>
        </a:prstGeom>
        <a:solidFill>
          <a:srgbClr val="F1716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0E108A-464F-4497-8EA1-7E7570235FE7}">
      <dsp:nvSpPr>
        <dsp:cNvPr id="0" name=""/>
        <dsp:cNvSpPr/>
      </dsp:nvSpPr>
      <dsp:spPr>
        <a:xfrm>
          <a:off x="1706589" y="708219"/>
          <a:ext cx="3982042" cy="102412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vi-VN" sz="2000" kern="1200" dirty="0"/>
        </a:p>
      </dsp:txBody>
      <dsp:txXfrm>
        <a:off x="1706589" y="708219"/>
        <a:ext cx="3982042" cy="307237"/>
      </dsp:txXfrm>
    </dsp:sp>
    <dsp:sp modelId="{551B326B-56CC-4AD0-B025-150F2C4732BB}">
      <dsp:nvSpPr>
        <dsp:cNvPr id="0" name=""/>
        <dsp:cNvSpPr/>
      </dsp:nvSpPr>
      <dsp:spPr>
        <a:xfrm>
          <a:off x="597307" y="1845646"/>
          <a:ext cx="2218564" cy="2218564"/>
        </a:xfrm>
        <a:prstGeom prst="pie">
          <a:avLst>
            <a:gd name="adj1" fmla="val 5400000"/>
            <a:gd name="adj2" fmla="val 16200000"/>
          </a:avLst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704CA0-FD4E-4DE4-B5F7-2284A5717C0D}">
      <dsp:nvSpPr>
        <dsp:cNvPr id="0" name=""/>
        <dsp:cNvSpPr/>
      </dsp:nvSpPr>
      <dsp:spPr>
        <a:xfrm>
          <a:off x="1706589" y="1779112"/>
          <a:ext cx="3982042" cy="112867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vi-VN" sz="2000" kern="1200" dirty="0"/>
        </a:p>
      </dsp:txBody>
      <dsp:txXfrm>
        <a:off x="1706589" y="1779112"/>
        <a:ext cx="3982042" cy="520925"/>
      </dsp:txXfrm>
    </dsp:sp>
    <dsp:sp modelId="{95593CBD-F32F-4846-B651-2266761D7CD7}">
      <dsp:nvSpPr>
        <dsp:cNvPr id="0" name=""/>
        <dsp:cNvSpPr/>
      </dsp:nvSpPr>
      <dsp:spPr>
        <a:xfrm>
          <a:off x="1194613" y="2869599"/>
          <a:ext cx="1023952" cy="1023952"/>
        </a:xfrm>
        <a:prstGeom prst="pie">
          <a:avLst>
            <a:gd name="adj1" fmla="val 5400000"/>
            <a:gd name="adj2" fmla="val 16200000"/>
          </a:avLst>
        </a:prstGeom>
        <a:solidFill>
          <a:srgbClr val="33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AB24AA-B48D-4B0C-B2D3-E41E1061179D}">
      <dsp:nvSpPr>
        <dsp:cNvPr id="0" name=""/>
        <dsp:cNvSpPr/>
      </dsp:nvSpPr>
      <dsp:spPr>
        <a:xfrm>
          <a:off x="1717898" y="2967412"/>
          <a:ext cx="3968503" cy="102992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vi-VN" sz="2000" b="0" kern="1200" dirty="0" smtClean="0"/>
        </a:p>
      </dsp:txBody>
      <dsp:txXfrm>
        <a:off x="1717898" y="2967412"/>
        <a:ext cx="3968503" cy="10299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148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07038" y="0"/>
            <a:ext cx="4214812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42148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07038" y="6513513"/>
            <a:ext cx="4214812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1D9CCC77-7246-4E3E-AEBB-FE7AE9D0462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39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148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07038" y="0"/>
            <a:ext cx="4214812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/>
          </a:p>
        </p:txBody>
      </p:sp>
      <p:sp>
        <p:nvSpPr>
          <p:cNvPr id="161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148013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1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1550" y="3257550"/>
            <a:ext cx="7780338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1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42148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/>
          </a:p>
        </p:txBody>
      </p:sp>
      <p:sp>
        <p:nvSpPr>
          <p:cNvPr id="161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07038" y="6513513"/>
            <a:ext cx="4214812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F3D91EA2-B821-44AB-8E8A-07348AB743D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245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2905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2905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4F3882-DEFD-4E72-8E13-72C60FD89A16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068094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29057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6D8EC8-41CF-4BBB-8B82-1DE7B646F266}" type="slidenum">
              <a:rPr lang="en-US"/>
              <a:pPr/>
              <a:t>8</a:t>
            </a:fld>
            <a:endParaRPr lang="en-US"/>
          </a:p>
        </p:txBody>
      </p:sp>
      <p:sp>
        <p:nvSpPr>
          <p:cNvPr id="480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149600" y="514350"/>
            <a:ext cx="3429000" cy="2571750"/>
          </a:xfrm>
          <a:ln/>
        </p:spPr>
      </p:sp>
      <p:sp>
        <p:nvSpPr>
          <p:cNvPr id="480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138" y="3257550"/>
            <a:ext cx="7778750" cy="3086100"/>
          </a:xfrm>
        </p:spPr>
        <p:txBody>
          <a:bodyPr/>
          <a:lstStyle/>
          <a:p>
            <a:r>
              <a:rPr lang="en-US" dirty="0"/>
              <a:t>Content Layouts</a:t>
            </a:r>
          </a:p>
        </p:txBody>
      </p:sp>
    </p:spTree>
    <p:extLst>
      <p:ext uri="{BB962C8B-B14F-4D97-AF65-F5344CB8AC3E}">
        <p14:creationId xmlns:p14="http://schemas.microsoft.com/office/powerpoint/2010/main" val="30856322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29057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29057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2905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842" name="Rectangle 1642"/>
          <p:cNvSpPr>
            <a:spLocks noChangeArrowheads="1"/>
          </p:cNvSpPr>
          <p:nvPr/>
        </p:nvSpPr>
        <p:spPr bwMode="gray">
          <a:xfrm>
            <a:off x="3071813" y="0"/>
            <a:ext cx="1417637" cy="6858000"/>
          </a:xfrm>
          <a:prstGeom prst="rect">
            <a:avLst/>
          </a:prstGeom>
          <a:solidFill>
            <a:schemeClr val="accent2">
              <a:alpha val="70000"/>
            </a:schemeClr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6834" name="Rectangle 1634"/>
          <p:cNvSpPr>
            <a:spLocks noChangeArrowheads="1"/>
          </p:cNvSpPr>
          <p:nvPr/>
        </p:nvSpPr>
        <p:spPr bwMode="gray">
          <a:xfrm>
            <a:off x="0" y="0"/>
            <a:ext cx="3152775" cy="68580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85882"/>
                  <a:invGamma/>
                </a:schemeClr>
              </a:gs>
            </a:gsLst>
            <a:lin ang="5400000" scaled="1"/>
          </a:gra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6796" name="Rectangle 1596"/>
          <p:cNvSpPr>
            <a:spLocks noChangeArrowheads="1"/>
          </p:cNvSpPr>
          <p:nvPr/>
        </p:nvSpPr>
        <p:spPr bwMode="gray">
          <a:xfrm>
            <a:off x="6902450" y="-11113"/>
            <a:ext cx="303213" cy="6858001"/>
          </a:xfrm>
          <a:prstGeom prst="rect">
            <a:avLst/>
          </a:prstGeom>
          <a:solidFill>
            <a:schemeClr val="accent2">
              <a:alpha val="30000"/>
            </a:schemeClr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6797" name="Rectangle 1597"/>
          <p:cNvSpPr>
            <a:spLocks noChangeArrowheads="1"/>
          </p:cNvSpPr>
          <p:nvPr/>
        </p:nvSpPr>
        <p:spPr bwMode="gray">
          <a:xfrm>
            <a:off x="7158038" y="12700"/>
            <a:ext cx="227012" cy="68580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6792" name="Rectangle 1592"/>
          <p:cNvSpPr>
            <a:spLocks noChangeArrowheads="1"/>
          </p:cNvSpPr>
          <p:nvPr/>
        </p:nvSpPr>
        <p:spPr bwMode="gray">
          <a:xfrm>
            <a:off x="4375150" y="0"/>
            <a:ext cx="1060450" cy="6858000"/>
          </a:xfrm>
          <a:prstGeom prst="rect">
            <a:avLst/>
          </a:prstGeom>
          <a:solidFill>
            <a:schemeClr val="accent2">
              <a:alpha val="64000"/>
            </a:schemeClr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6793" name="Rectangle 1593"/>
          <p:cNvSpPr>
            <a:spLocks noChangeArrowheads="1"/>
          </p:cNvSpPr>
          <p:nvPr/>
        </p:nvSpPr>
        <p:spPr bwMode="gray">
          <a:xfrm>
            <a:off x="5359400" y="-17463"/>
            <a:ext cx="728663" cy="6938963"/>
          </a:xfrm>
          <a:prstGeom prst="rect">
            <a:avLst/>
          </a:prstGeom>
          <a:solidFill>
            <a:schemeClr val="accent2">
              <a:alpha val="53999"/>
            </a:schemeClr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6794" name="Rectangle 1594"/>
          <p:cNvSpPr>
            <a:spLocks noChangeArrowheads="1"/>
          </p:cNvSpPr>
          <p:nvPr/>
        </p:nvSpPr>
        <p:spPr bwMode="gray">
          <a:xfrm>
            <a:off x="6018213" y="-19050"/>
            <a:ext cx="547687" cy="6938963"/>
          </a:xfrm>
          <a:prstGeom prst="rect">
            <a:avLst/>
          </a:prstGeom>
          <a:solidFill>
            <a:schemeClr val="accent2">
              <a:alpha val="47000"/>
            </a:schemeClr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6795" name="Rectangle 1595"/>
          <p:cNvSpPr>
            <a:spLocks noChangeArrowheads="1"/>
          </p:cNvSpPr>
          <p:nvPr/>
        </p:nvSpPr>
        <p:spPr bwMode="gray">
          <a:xfrm>
            <a:off x="6505575" y="0"/>
            <a:ext cx="446088" cy="6858000"/>
          </a:xfrm>
          <a:prstGeom prst="rect">
            <a:avLst/>
          </a:prstGeom>
          <a:solidFill>
            <a:schemeClr val="accent2">
              <a:alpha val="37000"/>
            </a:schemeClr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6822" name="Rectangle 1622"/>
          <p:cNvSpPr>
            <a:spLocks noChangeArrowheads="1"/>
          </p:cNvSpPr>
          <p:nvPr/>
        </p:nvSpPr>
        <p:spPr bwMode="gray">
          <a:xfrm>
            <a:off x="7339013" y="52388"/>
            <a:ext cx="136525" cy="6858000"/>
          </a:xfrm>
          <a:prstGeom prst="rect">
            <a:avLst/>
          </a:prstGeom>
          <a:solidFill>
            <a:schemeClr val="accent2">
              <a:alpha val="14999"/>
            </a:schemeClr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6823" name="Rectangle 1623"/>
          <p:cNvSpPr>
            <a:spLocks noChangeArrowheads="1"/>
          </p:cNvSpPr>
          <p:nvPr/>
        </p:nvSpPr>
        <p:spPr bwMode="gray">
          <a:xfrm>
            <a:off x="8366125" y="20638"/>
            <a:ext cx="344488" cy="6858000"/>
          </a:xfrm>
          <a:prstGeom prst="rect">
            <a:avLst/>
          </a:prstGeom>
          <a:solidFill>
            <a:schemeClr val="accent2">
              <a:alpha val="23000"/>
            </a:schemeClr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6824" name="Rectangle 1624"/>
          <p:cNvSpPr>
            <a:spLocks noChangeArrowheads="1"/>
          </p:cNvSpPr>
          <p:nvPr/>
        </p:nvSpPr>
        <p:spPr bwMode="gray">
          <a:xfrm>
            <a:off x="8664575" y="0"/>
            <a:ext cx="474663" cy="6858000"/>
          </a:xfrm>
          <a:prstGeom prst="rect">
            <a:avLst/>
          </a:prstGeom>
          <a:solidFill>
            <a:schemeClr val="accent2">
              <a:alpha val="28000"/>
            </a:schemeClr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6843" name="Rectangle 1643"/>
          <p:cNvSpPr>
            <a:spLocks noChangeArrowheads="1"/>
          </p:cNvSpPr>
          <p:nvPr/>
        </p:nvSpPr>
        <p:spPr bwMode="gray">
          <a:xfrm>
            <a:off x="7953375" y="4763"/>
            <a:ext cx="136525" cy="6858000"/>
          </a:xfrm>
          <a:prstGeom prst="rect">
            <a:avLst/>
          </a:prstGeom>
          <a:solidFill>
            <a:schemeClr val="accent2">
              <a:alpha val="6000"/>
            </a:schemeClr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6844" name="Rectangle 1644"/>
          <p:cNvSpPr>
            <a:spLocks noChangeArrowheads="1"/>
          </p:cNvSpPr>
          <p:nvPr/>
        </p:nvSpPr>
        <p:spPr bwMode="gray">
          <a:xfrm>
            <a:off x="8045450" y="4763"/>
            <a:ext cx="168275" cy="6858000"/>
          </a:xfrm>
          <a:prstGeom prst="rect">
            <a:avLst/>
          </a:prstGeom>
          <a:solidFill>
            <a:schemeClr val="accent2">
              <a:alpha val="12000"/>
            </a:schemeClr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6845" name="Rectangle 1645"/>
          <p:cNvSpPr>
            <a:spLocks noChangeArrowheads="1"/>
          </p:cNvSpPr>
          <p:nvPr/>
        </p:nvSpPr>
        <p:spPr bwMode="gray">
          <a:xfrm>
            <a:off x="8177213" y="-11113"/>
            <a:ext cx="230187" cy="6858001"/>
          </a:xfrm>
          <a:prstGeom prst="rect">
            <a:avLst/>
          </a:prstGeom>
          <a:solidFill>
            <a:schemeClr val="accent2">
              <a:alpha val="17999"/>
            </a:schemeClr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6847" name="Rectangle 1647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3802063" y="1314450"/>
            <a:ext cx="5105400" cy="1470025"/>
          </a:xfrm>
        </p:spPr>
        <p:txBody>
          <a:bodyPr/>
          <a:lstStyle>
            <a:lvl1pPr algn="ctr"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36848" name="Rectangle 1648"/>
          <p:cNvSpPr>
            <a:spLocks noGrp="1" noChangeArrowheads="1"/>
          </p:cNvSpPr>
          <p:nvPr>
            <p:ph type="subTitle" sz="quarter" idx="1"/>
          </p:nvPr>
        </p:nvSpPr>
        <p:spPr bwMode="gray">
          <a:xfrm>
            <a:off x="3810000" y="2762250"/>
            <a:ext cx="5151438" cy="757238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36850" name="Rectangle 1650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552825" y="6534150"/>
            <a:ext cx="2895600" cy="2349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36849" name="Rectangle 1649"/>
          <p:cNvSpPr>
            <a:spLocks noGrp="1" noChangeArrowheads="1"/>
          </p:cNvSpPr>
          <p:nvPr>
            <p:ph type="dt" sz="quarter" idx="2"/>
          </p:nvPr>
        </p:nvSpPr>
        <p:spPr bwMode="gray">
          <a:xfrm>
            <a:off x="6900863" y="6526213"/>
            <a:ext cx="2133600" cy="274637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36851" name="Rectangle 1651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011488" y="6527800"/>
            <a:ext cx="373062" cy="234950"/>
          </a:xfrm>
        </p:spPr>
        <p:txBody>
          <a:bodyPr/>
          <a:lstStyle>
            <a:lvl1pPr>
              <a:defRPr/>
            </a:lvl1pPr>
          </a:lstStyle>
          <a:p>
            <a:fld id="{5D893587-8A28-4F64-B598-DAFECB165BA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3" name="TextBox 22"/>
          <p:cNvSpPr txBox="1"/>
          <p:nvPr userDrawn="1"/>
        </p:nvSpPr>
        <p:spPr>
          <a:xfrm>
            <a:off x="-109004" y="6627168"/>
            <a:ext cx="182614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kern="120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http://dichvudanhvanban.com</a:t>
            </a:r>
            <a:endParaRPr lang="en-US" sz="900" b="1" kern="120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36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36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36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36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6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6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6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67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6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6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6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6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6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6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6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6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68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6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6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6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6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6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6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6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6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68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6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6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68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6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36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68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6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6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100"/>
                            </p:stCondLst>
                            <p:childTnLst>
                              <p:par>
                                <p:cTn id="6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500" fill="hold"/>
                                        <p:tgtEl>
                                          <p:spTgt spid="4368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1" dur="500" fill="hold"/>
                                        <p:tgtEl>
                                          <p:spTgt spid="43679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3" dur="500" fill="hold"/>
                                        <p:tgtEl>
                                          <p:spTgt spid="4367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5" dur="500" fill="hold"/>
                                        <p:tgtEl>
                                          <p:spTgt spid="43679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7" dur="500" fill="hold"/>
                                        <p:tgtEl>
                                          <p:spTgt spid="4367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4367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81" dur="500" fill="hold"/>
                                        <p:tgtEl>
                                          <p:spTgt spid="4367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3" dur="500" fill="hold"/>
                                        <p:tgtEl>
                                          <p:spTgt spid="4368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85" dur="500" fill="hold"/>
                                        <p:tgtEl>
                                          <p:spTgt spid="4368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87" dur="500" fill="hold"/>
                                        <p:tgtEl>
                                          <p:spTgt spid="4368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900"/>
                            </p:stCondLst>
                            <p:childTnLst>
                              <p:par>
                                <p:cTn id="8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500" fill="hold"/>
                                        <p:tgtEl>
                                          <p:spTgt spid="4368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92" dur="500" fill="hold"/>
                                        <p:tgtEl>
                                          <p:spTgt spid="4368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4368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6" dur="500" fill="hold"/>
                                        <p:tgtEl>
                                          <p:spTgt spid="4368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36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36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36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7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344 0.26526 C 0.15434 0.26017 0.07587 0.23011 0.04201 0.19056 C 0.00816 0.15101 -0.01441 0.06198 -0.02934 0.02821 " pathEditMode="relative" rAng="0" ptsTypes="faf">
                                      <p:cBhvr>
                                        <p:cTn id="103" dur="1000" fill="hold"/>
                                        <p:tgtEl>
                                          <p:spTgt spid="4368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0" y="-1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6842" grpId="0" animBg="1"/>
      <p:bldP spid="436842" grpId="1" animBg="1"/>
      <p:bldP spid="436834" grpId="0" animBg="1"/>
      <p:bldP spid="436834" grpId="1" animBg="1"/>
      <p:bldP spid="436796" grpId="0" animBg="1"/>
      <p:bldP spid="436796" grpId="1" animBg="1"/>
      <p:bldP spid="436797" grpId="0" animBg="1"/>
      <p:bldP spid="436797" grpId="1" animBg="1"/>
      <p:bldP spid="436792" grpId="0" animBg="1"/>
      <p:bldP spid="436792" grpId="1" animBg="1"/>
      <p:bldP spid="436793" grpId="0" animBg="1"/>
      <p:bldP spid="436793" grpId="1" animBg="1"/>
      <p:bldP spid="436794" grpId="0" animBg="1"/>
      <p:bldP spid="436794" grpId="1" animBg="1"/>
      <p:bldP spid="436795" grpId="0" animBg="1"/>
      <p:bldP spid="436795" grpId="1" animBg="1"/>
      <p:bldP spid="436822" grpId="0" animBg="1"/>
      <p:bldP spid="436822" grpId="1" animBg="1"/>
      <p:bldP spid="436823" grpId="0" animBg="1"/>
      <p:bldP spid="436823" grpId="1" animBg="1"/>
      <p:bldP spid="436824" grpId="0" animBg="1"/>
      <p:bldP spid="436824" grpId="1" animBg="1"/>
      <p:bldP spid="436843" grpId="0" animBg="1"/>
      <p:bldP spid="436843" grpId="1" animBg="1"/>
      <p:bldP spid="436844" grpId="0" animBg="1"/>
      <p:bldP spid="436844" grpId="1" animBg="1"/>
      <p:bldP spid="436845" grpId="0" animBg="1"/>
      <p:bldP spid="436845" grpId="1" animBg="1"/>
      <p:bldP spid="436847" grpId="0"/>
      <p:bldP spid="436847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6B49DF-3B68-4634-B864-0F0A8294CF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18338" y="65088"/>
            <a:ext cx="1995487" cy="64595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0288" y="65088"/>
            <a:ext cx="5835650" cy="64595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007E6-C87C-4280-9958-545C00A2FFF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5688" y="65088"/>
            <a:ext cx="7958137" cy="10112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030288" y="1163638"/>
            <a:ext cx="7961312" cy="5360987"/>
          </a:xfrm>
        </p:spPr>
        <p:txBody>
          <a:bodyPr/>
          <a:lstStyle/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7913" y="6616700"/>
            <a:ext cx="2133600" cy="2413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38825" y="6616700"/>
            <a:ext cx="2895600" cy="2413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187825" y="6616700"/>
            <a:ext cx="661988" cy="241300"/>
          </a:xfrm>
        </p:spPr>
        <p:txBody>
          <a:bodyPr/>
          <a:lstStyle>
            <a:lvl1pPr>
              <a:defRPr/>
            </a:lvl1pPr>
          </a:lstStyle>
          <a:p>
            <a:fld id="{54148C06-BFB4-448B-9B82-66A52E2D60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ffee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" y="2866333"/>
            <a:ext cx="1531313" cy="3991668"/>
          </a:xfrm>
          <a:custGeom>
            <a:avLst/>
            <a:gdLst>
              <a:gd name="connsiteX0" fmla="*/ 0 w 4082439"/>
              <a:gd name="connsiteY0" fmla="*/ 0 h 7983337"/>
              <a:gd name="connsiteX1" fmla="*/ 4082439 w 4082439"/>
              <a:gd name="connsiteY1" fmla="*/ 7983337 h 7983337"/>
              <a:gd name="connsiteX2" fmla="*/ 0 w 4082439"/>
              <a:gd name="connsiteY2" fmla="*/ 7983337 h 7983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82439" h="7983337">
                <a:moveTo>
                  <a:pt x="0" y="0"/>
                </a:moveTo>
                <a:lnTo>
                  <a:pt x="4082439" y="7983337"/>
                </a:lnTo>
                <a:lnTo>
                  <a:pt x="0" y="7983337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34290" tIns="17145" rIns="34290" bIns="17145">
            <a:noAutofit/>
          </a:bodyPr>
          <a:lstStyle/>
          <a:p>
            <a:endParaRPr lang="en-GB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3825284" cy="6858000"/>
          </a:xfrm>
          <a:custGeom>
            <a:avLst/>
            <a:gdLst>
              <a:gd name="connsiteX0" fmla="*/ 0 w 10198100"/>
              <a:gd name="connsiteY0" fmla="*/ 0 h 13716000"/>
              <a:gd name="connsiteX1" fmla="*/ 3186698 w 10198100"/>
              <a:gd name="connsiteY1" fmla="*/ 0 h 13716000"/>
              <a:gd name="connsiteX2" fmla="*/ 10198100 w 10198100"/>
              <a:gd name="connsiteY2" fmla="*/ 13715200 h 13716000"/>
              <a:gd name="connsiteX3" fmla="*/ 10198100 w 10198100"/>
              <a:gd name="connsiteY3" fmla="*/ 13716000 h 13716000"/>
              <a:gd name="connsiteX4" fmla="*/ 4180120 w 10198100"/>
              <a:gd name="connsiteY4" fmla="*/ 13716000 h 13716000"/>
              <a:gd name="connsiteX5" fmla="*/ 0 w 10198100"/>
              <a:gd name="connsiteY5" fmla="*/ 5539151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98100" h="13716000">
                <a:moveTo>
                  <a:pt x="0" y="0"/>
                </a:moveTo>
                <a:lnTo>
                  <a:pt x="3186698" y="0"/>
                </a:lnTo>
                <a:lnTo>
                  <a:pt x="10198100" y="13715200"/>
                </a:lnTo>
                <a:lnTo>
                  <a:pt x="10198100" y="13716000"/>
                </a:lnTo>
                <a:lnTo>
                  <a:pt x="4180120" y="13716000"/>
                </a:lnTo>
                <a:lnTo>
                  <a:pt x="0" y="5539151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34290" tIns="17145" rIns="34290" bIns="17145">
            <a:noAutofit/>
          </a:bodyPr>
          <a:lstStyle/>
          <a:p>
            <a:endParaRPr lang="en-GB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2"/>
          </p:nvPr>
        </p:nvSpPr>
        <p:spPr>
          <a:xfrm>
            <a:off x="1243027" y="1"/>
            <a:ext cx="3979134" cy="2728119"/>
          </a:xfrm>
          <a:custGeom>
            <a:avLst/>
            <a:gdLst>
              <a:gd name="connsiteX0" fmla="*/ 0 w 10608261"/>
              <a:gd name="connsiteY0" fmla="*/ 0 h 5456238"/>
              <a:gd name="connsiteX1" fmla="*/ 7818105 w 10608261"/>
              <a:gd name="connsiteY1" fmla="*/ 0 h 5456238"/>
              <a:gd name="connsiteX2" fmla="*/ 10608261 w 10608261"/>
              <a:gd name="connsiteY2" fmla="*/ 5456238 h 5456238"/>
              <a:gd name="connsiteX3" fmla="*/ 2790156 w 10608261"/>
              <a:gd name="connsiteY3" fmla="*/ 5456238 h 545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08261" h="5456238">
                <a:moveTo>
                  <a:pt x="0" y="0"/>
                </a:moveTo>
                <a:lnTo>
                  <a:pt x="7818105" y="0"/>
                </a:lnTo>
                <a:lnTo>
                  <a:pt x="10608261" y="5456238"/>
                </a:lnTo>
                <a:lnTo>
                  <a:pt x="2790156" y="5456238"/>
                </a:lnTo>
                <a:close/>
              </a:path>
            </a:pathLst>
          </a:custGeom>
          <a:solidFill>
            <a:srgbClr val="BFBFBF"/>
          </a:solidFill>
        </p:spPr>
        <p:txBody>
          <a:bodyPr wrap="square" lIns="34290" tIns="17145" rIns="34290" bIns="17145">
            <a:noAutofit/>
          </a:bodyPr>
          <a:lstStyle/>
          <a:p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3"/>
          </p:nvPr>
        </p:nvSpPr>
        <p:spPr/>
        <p:txBody>
          <a:bodyPr lIns="34290" tIns="17145" rIns="34290" bIns="17145"/>
          <a:lstStyle/>
          <a:p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ADVANT </a:t>
            </a:r>
            <a:r>
              <a:rPr lang="en-GB" sz="1100" dirty="0"/>
              <a:t>Multipurpose  Presentation 2017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4"/>
          </p:nvPr>
        </p:nvSpPr>
        <p:spPr>
          <a:xfrm>
            <a:off x="-173511" y="255588"/>
            <a:ext cx="628650" cy="365125"/>
          </a:xfrm>
          <a:prstGeom prst="roundRect">
            <a:avLst>
              <a:gd name="adj" fmla="val 10797"/>
            </a:avLst>
          </a:prstGeom>
        </p:spPr>
        <p:txBody>
          <a:bodyPr lIns="34290" tIns="17145" rIns="34290" bIns="17145"/>
          <a:lstStyle/>
          <a:p>
            <a:fld id="{8C48FCF8-25E9-4F94-BC2B-FA1B572C1F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42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64638"/>
            <a:ext cx="9144000" cy="7680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932723"/>
            <a:ext cx="9144000" cy="38404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694627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443B51-E0A9-4746-B256-4947AC69A4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978DFA-8B43-49EF-965B-A17881B44A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0288" y="1163638"/>
            <a:ext cx="3903662" cy="5360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6350" y="1163638"/>
            <a:ext cx="3905250" cy="53609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282F41-7797-413E-B406-6263A4A03A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D9DE48-02B5-4F79-9D7A-36D8B63BE0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02A454-C717-4F4B-B0B4-0BB0B21C4F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607D78-5847-4DEF-8926-487DE39ABA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23BB81-2718-433E-B9E8-F4120FD314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177456-6189-4D52-8074-4779519C46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19" name="Line 491"/>
          <p:cNvSpPr>
            <a:spLocks noChangeShapeType="1"/>
          </p:cNvSpPr>
          <p:nvPr/>
        </p:nvSpPr>
        <p:spPr bwMode="auto">
          <a:xfrm>
            <a:off x="1101725" y="1000125"/>
            <a:ext cx="7834313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1002" name="Rectangle 474"/>
          <p:cNvSpPr>
            <a:spLocks noChangeArrowheads="1"/>
          </p:cNvSpPr>
          <p:nvPr/>
        </p:nvSpPr>
        <p:spPr bwMode="gray">
          <a:xfrm>
            <a:off x="269875" y="0"/>
            <a:ext cx="284163" cy="6889750"/>
          </a:xfrm>
          <a:prstGeom prst="rect">
            <a:avLst/>
          </a:prstGeom>
          <a:solidFill>
            <a:schemeClr val="accent2">
              <a:alpha val="80000"/>
            </a:schemeClr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1003" name="Rectangle 475"/>
          <p:cNvSpPr>
            <a:spLocks noChangeArrowheads="1"/>
          </p:cNvSpPr>
          <p:nvPr/>
        </p:nvSpPr>
        <p:spPr bwMode="gray">
          <a:xfrm>
            <a:off x="-12700" y="0"/>
            <a:ext cx="330200" cy="6858000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shade val="28627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1005" name="Rectangle 477"/>
          <p:cNvSpPr>
            <a:spLocks noChangeArrowheads="1"/>
          </p:cNvSpPr>
          <p:nvPr/>
        </p:nvSpPr>
        <p:spPr bwMode="gray">
          <a:xfrm>
            <a:off x="749300" y="-14288"/>
            <a:ext cx="71438" cy="6872288"/>
          </a:xfrm>
          <a:prstGeom prst="rect">
            <a:avLst/>
          </a:prstGeom>
          <a:solidFill>
            <a:schemeClr val="accent2">
              <a:alpha val="20000"/>
            </a:schemeClr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1007" name="Rectangle 479"/>
          <p:cNvSpPr>
            <a:spLocks noChangeArrowheads="1"/>
          </p:cNvSpPr>
          <p:nvPr/>
        </p:nvSpPr>
        <p:spPr bwMode="gray">
          <a:xfrm>
            <a:off x="508000" y="0"/>
            <a:ext cx="168275" cy="6865938"/>
          </a:xfrm>
          <a:prstGeom prst="rect">
            <a:avLst/>
          </a:prstGeom>
          <a:solidFill>
            <a:schemeClr val="accent2">
              <a:alpha val="53999"/>
            </a:schemeClr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1009" name="Rectangle 481"/>
          <p:cNvSpPr>
            <a:spLocks noChangeArrowheads="1"/>
          </p:cNvSpPr>
          <p:nvPr/>
        </p:nvSpPr>
        <p:spPr bwMode="gray">
          <a:xfrm>
            <a:off x="661988" y="0"/>
            <a:ext cx="114300" cy="6872288"/>
          </a:xfrm>
          <a:prstGeom prst="rect">
            <a:avLst/>
          </a:prstGeom>
          <a:solidFill>
            <a:schemeClr val="accent2">
              <a:alpha val="37000"/>
            </a:schemeClr>
          </a:solidFill>
          <a:ln w="2857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0988" name="Rectangle 460"/>
          <p:cNvSpPr>
            <a:spLocks noGrp="1" noChangeArrowheads="1"/>
          </p:cNvSpPr>
          <p:nvPr>
            <p:ph type="title"/>
          </p:nvPr>
        </p:nvSpPr>
        <p:spPr bwMode="auto">
          <a:xfrm>
            <a:off x="1055688" y="65088"/>
            <a:ext cx="7958137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0989" name="Rectangle 46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30288" y="1163638"/>
            <a:ext cx="7961312" cy="536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0990" name="Rectangle 46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77913" y="6616700"/>
            <a:ext cx="21336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/>
          </a:p>
        </p:txBody>
      </p:sp>
      <p:sp>
        <p:nvSpPr>
          <p:cNvPr id="150991" name="Rectangle 46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38825" y="6616700"/>
            <a:ext cx="289560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/>
          </a:p>
        </p:txBody>
      </p:sp>
      <p:sp>
        <p:nvSpPr>
          <p:cNvPr id="150992" name="Rectangle 46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87825" y="6616700"/>
            <a:ext cx="661988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769BE45F-A8ED-49AD-B231-17366DC7D00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51036" name="Oval 508"/>
          <p:cNvSpPr>
            <a:spLocks noChangeArrowheads="1"/>
          </p:cNvSpPr>
          <p:nvPr/>
        </p:nvSpPr>
        <p:spPr bwMode="gray">
          <a:xfrm>
            <a:off x="438150" y="1892300"/>
            <a:ext cx="619125" cy="614363"/>
          </a:xfrm>
          <a:prstGeom prst="ellipse">
            <a:avLst/>
          </a:prstGeom>
          <a:blipFill dpi="0" rotWithShape="1">
            <a:blip r:embed="rId17" cstate="print"/>
            <a:srcRect/>
            <a:stretch>
              <a:fillRect/>
            </a:stretch>
          </a:blipFill>
          <a:ln w="28575" algn="ctr">
            <a:solidFill>
              <a:srgbClr val="F8F8F8">
                <a:alpha val="7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1039" name="Oval 511"/>
          <p:cNvSpPr>
            <a:spLocks noChangeArrowheads="1"/>
          </p:cNvSpPr>
          <p:nvPr/>
        </p:nvSpPr>
        <p:spPr bwMode="gray">
          <a:xfrm>
            <a:off x="442913" y="315913"/>
            <a:ext cx="603250" cy="596900"/>
          </a:xfrm>
          <a:prstGeom prst="ellipse">
            <a:avLst/>
          </a:prstGeom>
          <a:blipFill dpi="0" rotWithShape="1">
            <a:blip r:embed="rId18" cstate="print"/>
            <a:srcRect/>
            <a:stretch>
              <a:fillRect/>
            </a:stretch>
          </a:blipFill>
          <a:ln w="57150" algn="ctr">
            <a:solidFill>
              <a:srgbClr val="F8F8F8">
                <a:alpha val="7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51043" name="Oval 515"/>
          <p:cNvSpPr>
            <a:spLocks noChangeArrowheads="1"/>
          </p:cNvSpPr>
          <p:nvPr/>
        </p:nvSpPr>
        <p:spPr bwMode="gray">
          <a:xfrm>
            <a:off x="430213" y="1128713"/>
            <a:ext cx="603250" cy="593725"/>
          </a:xfrm>
          <a:prstGeom prst="ellipse">
            <a:avLst/>
          </a:prstGeom>
          <a:blipFill dpi="0" rotWithShape="1">
            <a:blip r:embed="rId19" cstate="print"/>
            <a:srcRect/>
            <a:stretch>
              <a:fillRect/>
            </a:stretch>
          </a:blipFill>
          <a:ln w="38100" algn="ctr">
            <a:solidFill>
              <a:srgbClr val="F8F8F8">
                <a:alpha val="7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-109004" y="6627168"/>
            <a:ext cx="182614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smtClean="0">
                <a:latin typeface="+mn-lt"/>
              </a:rPr>
              <a:t>http://dichvudanhvanban.com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50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1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10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1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1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10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1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1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15100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31" dur="500" fill="hold"/>
                                        <p:tgtEl>
                                          <p:spTgt spid="15100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15100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510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1510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002" grpId="0" animBg="1"/>
      <p:bldP spid="151002" grpId="1" animBg="1"/>
      <p:bldP spid="151003" grpId="0" animBg="1"/>
      <p:bldP spid="151003" grpId="1" animBg="1"/>
      <p:bldP spid="151005" grpId="0" animBg="1"/>
      <p:bldP spid="151005" grpId="1" animBg="1"/>
      <p:bldP spid="151007" grpId="0" animBg="1"/>
      <p:bldP spid="151007" grpId="1" animBg="1"/>
      <p:bldP spid="151009" grpId="0" animBg="1"/>
      <p:bldP spid="151009" grpId="1" animBg="1"/>
      <p:bldP spid="150988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85000"/>
        <a:buFont typeface="Wingdings" pitchFamily="2" charset="2"/>
        <a:buChar char="£"/>
        <a:defRPr sz="32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05000"/>
        <a:buChar char="•"/>
        <a:defRPr sz="28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5000"/>
        <a:buChar char="•"/>
        <a:defRPr sz="20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5000"/>
        <a:buChar char="•"/>
        <a:defRPr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9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11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2.png"/><Relationship Id="rId7" Type="http://schemas.openxmlformats.org/officeDocument/2006/relationships/image" Target="../media/image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image" Target="../media/image16.png"/><Relationship Id="rId3" Type="http://schemas.openxmlformats.org/officeDocument/2006/relationships/image" Target="../media/image17.jpeg"/><Relationship Id="rId7" Type="http://schemas.openxmlformats.org/officeDocument/2006/relationships/diagramQuickStyle" Target="../diagrams/quickStyle1.xml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19.png"/><Relationship Id="rId5" Type="http://schemas.openxmlformats.org/officeDocument/2006/relationships/diagramData" Target="../diagrams/data1.xml"/><Relationship Id="rId10" Type="http://schemas.openxmlformats.org/officeDocument/2006/relationships/image" Target="../media/image18.png"/><Relationship Id="rId4" Type="http://schemas.microsoft.com/office/2007/relationships/hdphoto" Target="../media/hdphoto1.wdp"/><Relationship Id="rId9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2418" name="Group 50"/>
          <p:cNvGrpSpPr>
            <a:grpSpLocks/>
          </p:cNvGrpSpPr>
          <p:nvPr/>
        </p:nvGrpSpPr>
        <p:grpSpPr bwMode="auto">
          <a:xfrm>
            <a:off x="2502154" y="5991237"/>
            <a:ext cx="475700" cy="464427"/>
            <a:chOff x="4027" y="3016"/>
            <a:chExt cx="515" cy="505"/>
          </a:xfrm>
        </p:grpSpPr>
        <p:sp>
          <p:nvSpPr>
            <p:cNvPr id="442419" name="Oval 51"/>
            <p:cNvSpPr>
              <a:spLocks noChangeArrowheads="1"/>
            </p:cNvSpPr>
            <p:nvPr/>
          </p:nvSpPr>
          <p:spPr bwMode="gray">
            <a:xfrm>
              <a:off x="4027" y="3016"/>
              <a:ext cx="515" cy="50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4314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4314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442420" name="Picture 52" descr="sphere_highligh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4046" y="3018"/>
              <a:ext cx="470" cy="241"/>
            </a:xfrm>
            <a:prstGeom prst="rect">
              <a:avLst/>
            </a:prstGeom>
            <a:noFill/>
          </p:spPr>
        </p:pic>
      </p:grpSp>
      <p:grpSp>
        <p:nvGrpSpPr>
          <p:cNvPr id="442421" name="Group 53"/>
          <p:cNvGrpSpPr>
            <a:grpSpLocks/>
          </p:cNvGrpSpPr>
          <p:nvPr/>
        </p:nvGrpSpPr>
        <p:grpSpPr bwMode="auto">
          <a:xfrm>
            <a:off x="3530173" y="6296332"/>
            <a:ext cx="182291" cy="177319"/>
            <a:chOff x="4027" y="3016"/>
            <a:chExt cx="515" cy="505"/>
          </a:xfrm>
        </p:grpSpPr>
        <p:sp>
          <p:nvSpPr>
            <p:cNvPr id="442422" name="Oval 54"/>
            <p:cNvSpPr>
              <a:spLocks noChangeArrowheads="1"/>
            </p:cNvSpPr>
            <p:nvPr/>
          </p:nvSpPr>
          <p:spPr bwMode="gray">
            <a:xfrm>
              <a:off x="4027" y="3016"/>
              <a:ext cx="515" cy="505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4314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4314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442423" name="Picture 55" descr="sphere_highligh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4046" y="3018"/>
              <a:ext cx="470" cy="241"/>
            </a:xfrm>
            <a:prstGeom prst="rect">
              <a:avLst/>
            </a:prstGeom>
            <a:noFill/>
          </p:spPr>
        </p:pic>
      </p:grpSp>
      <p:sp>
        <p:nvSpPr>
          <p:cNvPr id="442424" name="Oval 56"/>
          <p:cNvSpPr>
            <a:spLocks noChangeArrowheads="1"/>
          </p:cNvSpPr>
          <p:nvPr/>
        </p:nvSpPr>
        <p:spPr bwMode="gray">
          <a:xfrm>
            <a:off x="1544418" y="5621533"/>
            <a:ext cx="558702" cy="552968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28575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42425" name="Oval 57"/>
          <p:cNvSpPr>
            <a:spLocks noChangeArrowheads="1"/>
          </p:cNvSpPr>
          <p:nvPr/>
        </p:nvSpPr>
        <p:spPr bwMode="gray">
          <a:xfrm>
            <a:off x="118872" y="3315453"/>
            <a:ext cx="1168961" cy="1091956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7620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42426" name="Oval 58"/>
          <p:cNvSpPr>
            <a:spLocks noChangeArrowheads="1"/>
          </p:cNvSpPr>
          <p:nvPr/>
        </p:nvSpPr>
        <p:spPr bwMode="gray">
          <a:xfrm>
            <a:off x="597045" y="4582313"/>
            <a:ext cx="996313" cy="986383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905256" y="1455664"/>
            <a:ext cx="7534656" cy="19082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5400" b="1" cap="none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ĐỀ XUẤT </a:t>
            </a:r>
          </a:p>
          <a:p>
            <a:pPr algn="ctr"/>
            <a:r>
              <a:rPr lang="en-US" sz="4000" b="1" cap="none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CHƯƠNG TRÌNH HỢP TÁC</a:t>
            </a:r>
            <a:r>
              <a:rPr lang="en-US" sz="2400" b="1" cap="none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/>
            </a:r>
            <a:br>
              <a:rPr lang="en-US" sz="2400" b="1" cap="none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</a:br>
            <a:endParaRPr lang="en-US" sz="2400" spc="150" dirty="0" smtClean="0">
              <a:ln w="11430"/>
              <a:solidFill>
                <a:srgbClr val="FFFF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22" name="Picture 21" descr="xanh-0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6693408"/>
            <a:ext cx="9144000" cy="164592"/>
          </a:xfrm>
          <a:prstGeom prst="rect">
            <a:avLst/>
          </a:prstGeom>
        </p:spPr>
      </p:pic>
      <p:pic>
        <p:nvPicPr>
          <p:cNvPr id="12" name="Picture 11" descr="Huong Viet logo-0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99632" y="301711"/>
            <a:ext cx="2270992" cy="55815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18" name="Rounded Rectangle 17"/>
          <p:cNvSpPr/>
          <p:nvPr/>
        </p:nvSpPr>
        <p:spPr bwMode="auto">
          <a:xfrm>
            <a:off x="1865376" y="3263559"/>
            <a:ext cx="2606040" cy="775116"/>
          </a:xfrm>
          <a:prstGeom prst="roundRect">
            <a:avLst/>
          </a:prstGeom>
          <a:solidFill>
            <a:srgbClr val="FFC000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 smtClean="0">
                <a:solidFill>
                  <a:schemeClr val="accent3"/>
                </a:solidFill>
              </a:rPr>
              <a:t>CÔNG TY CỔ PHẦN </a:t>
            </a:r>
          </a:p>
          <a:p>
            <a:r>
              <a:rPr lang="en-US" sz="1600" dirty="0" smtClean="0">
                <a:solidFill>
                  <a:schemeClr val="accent3"/>
                </a:solidFill>
              </a:rPr>
              <a:t>TẬP ĐOÀN HƯƠNG VIỆT</a:t>
            </a:r>
            <a:endParaRPr lang="en-US" sz="1600" dirty="0">
              <a:solidFill>
                <a:schemeClr val="accent3"/>
              </a:solidFill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4946904" y="3273553"/>
            <a:ext cx="2770631" cy="795528"/>
          </a:xfrm>
          <a:prstGeom prst="roundRect">
            <a:avLst/>
          </a:prstGeom>
          <a:solidFill>
            <a:srgbClr val="FFC000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BAN NGHIỆP VỤ KHẢO THÍ/ </a:t>
            </a:r>
          </a:p>
          <a:p>
            <a:r>
              <a:rPr lang="en-US" sz="1600" dirty="0" smtClean="0">
                <a:solidFill>
                  <a:schemeClr val="bg1"/>
                </a:solidFill>
              </a:rPr>
              <a:t>GIÁO DỤC TRUNG HỌC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2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2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42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559 -0.10479 C 0.0559 -0.10456 0.05156 -0.05136 0.0401 -0.02661 C 0.02864 -0.00185 -0.00226 0.00462 -0.0184 -0.00579 " pathEditMode="relative" rAng="0" ptsTypes="fsf">
                                      <p:cBhvr>
                                        <p:cTn id="11" dur="1000" fill="hold"/>
                                        <p:tgtEl>
                                          <p:spTgt spid="442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0" y="55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2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2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42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7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14236 -0.15476 C 0.14236 -0.15452 0.12535 -0.04603 0.10382 -0.01758 C 0.08229 0.01087 0.00382 0.02244 -0.0342 0.01874 " pathEditMode="relative" rAng="0" ptsTypes="fsf">
                                      <p:cBhvr>
                                        <p:cTn id="18" dur="1000" fill="hold"/>
                                        <p:tgtEl>
                                          <p:spTgt spid="442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00" y="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8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2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8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2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8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42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2424" grpId="0" animBg="1"/>
      <p:bldP spid="442425" grpId="0" animBg="1"/>
      <p:bldP spid="4424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7" name="AutoShape 5"/>
          <p:cNvSpPr>
            <a:spLocks noChangeArrowheads="1"/>
          </p:cNvSpPr>
          <p:nvPr/>
        </p:nvSpPr>
        <p:spPr bwMode="gray">
          <a:xfrm>
            <a:off x="3758184" y="2155762"/>
            <a:ext cx="5193792" cy="1236662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1">
                  <a:gamma/>
                  <a:tint val="76078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84358" name="Picture 6" descr="Pictur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93808" y="2179130"/>
            <a:ext cx="792162" cy="673100"/>
          </a:xfrm>
          <a:prstGeom prst="rect">
            <a:avLst/>
          </a:prstGeom>
          <a:noFill/>
        </p:spPr>
      </p:pic>
      <p:sp>
        <p:nvSpPr>
          <p:cNvPr id="484359" name="AutoShape 7"/>
          <p:cNvSpPr>
            <a:spLocks noChangeArrowheads="1"/>
          </p:cNvSpPr>
          <p:nvPr/>
        </p:nvSpPr>
        <p:spPr bwMode="gray">
          <a:xfrm>
            <a:off x="3766884" y="4132136"/>
            <a:ext cx="5249100" cy="1290256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hlink">
                  <a:gamma/>
                  <a:tint val="80000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84360" name="Picture 8" descr="Pictur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16513" y="3573463"/>
            <a:ext cx="793750" cy="673100"/>
          </a:xfrm>
          <a:prstGeom prst="rect">
            <a:avLst/>
          </a:prstGeom>
          <a:noFill/>
        </p:spPr>
      </p:pic>
      <p:pic>
        <p:nvPicPr>
          <p:cNvPr id="484362" name="Picture 10" descr="Pictur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9045" y="4147630"/>
            <a:ext cx="792163" cy="673100"/>
          </a:xfrm>
          <a:prstGeom prst="rect">
            <a:avLst/>
          </a:prstGeom>
          <a:noFill/>
        </p:spPr>
      </p:pic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247902" y="2909951"/>
            <a:ext cx="1879600" cy="1825625"/>
            <a:chOff x="2457" y="2000"/>
            <a:chExt cx="901" cy="888"/>
          </a:xfrm>
        </p:grpSpPr>
        <p:pic>
          <p:nvPicPr>
            <p:cNvPr id="484364" name="Picture 12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</p:spPr>
        </p:pic>
        <p:sp>
          <p:nvSpPr>
            <p:cNvPr id="484365" name="Oval 13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4366" name="Freeform 14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" name="Group 15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4" name="Group 1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84369" name="AutoShape 1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84370" name="AutoShape 1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84371" name="AutoShape 1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84372" name="AutoShape 2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" name="Group 2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84374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84375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84376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84377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484394" name="Rectangle 42"/>
          <p:cNvSpPr>
            <a:spLocks noChangeArrowheads="1"/>
          </p:cNvSpPr>
          <p:nvPr/>
        </p:nvSpPr>
        <p:spPr bwMode="white">
          <a:xfrm>
            <a:off x="3944366" y="2325307"/>
            <a:ext cx="508076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342900" algn="l">
              <a:lnSpc>
                <a:spcPct val="150000"/>
              </a:lnSpc>
            </a:pPr>
            <a:r>
              <a:rPr lang="vi-VN" kern="0" dirty="0" smtClean="0">
                <a:solidFill>
                  <a:schemeClr val="accent3"/>
                </a:solidFill>
                <a:uFill>
                  <a:solidFill>
                    <a:srgbClr val="000000"/>
                  </a:solidFill>
                </a:uFill>
                <a:latin typeface="kaka"/>
              </a:rPr>
              <a:t>Đảm bảo hệ thống vận hành ổn định cho khoảng 10.000 người truy cập </a:t>
            </a:r>
            <a:r>
              <a:rPr lang="en-US" kern="0" dirty="0" err="1" smtClean="0">
                <a:solidFill>
                  <a:schemeClr val="accent3"/>
                </a:solidFill>
                <a:uFill>
                  <a:solidFill>
                    <a:srgbClr val="000000"/>
                  </a:solidFill>
                </a:uFill>
                <a:latin typeface="kaka"/>
              </a:rPr>
              <a:t>cùng</a:t>
            </a:r>
            <a:r>
              <a:rPr lang="en-US" kern="0" dirty="0" smtClean="0">
                <a:solidFill>
                  <a:schemeClr val="accent3"/>
                </a:solidFill>
                <a:uFill>
                  <a:solidFill>
                    <a:srgbClr val="000000"/>
                  </a:solidFill>
                </a:uFill>
                <a:latin typeface="kaka"/>
              </a:rPr>
              <a:t> </a:t>
            </a:r>
            <a:r>
              <a:rPr lang="en-US" kern="0" dirty="0" err="1" smtClean="0">
                <a:solidFill>
                  <a:schemeClr val="accent3"/>
                </a:solidFill>
                <a:uFill>
                  <a:solidFill>
                    <a:srgbClr val="000000"/>
                  </a:solidFill>
                </a:uFill>
                <a:latin typeface="kaka"/>
              </a:rPr>
              <a:t>một</a:t>
            </a:r>
            <a:r>
              <a:rPr lang="en-US" kern="0" dirty="0" smtClean="0">
                <a:solidFill>
                  <a:schemeClr val="accent3"/>
                </a:solidFill>
                <a:uFill>
                  <a:solidFill>
                    <a:srgbClr val="000000"/>
                  </a:solidFill>
                </a:uFill>
                <a:latin typeface="kaka"/>
              </a:rPr>
              <a:t> </a:t>
            </a:r>
            <a:r>
              <a:rPr lang="vi-VN" kern="0" dirty="0" smtClean="0">
                <a:solidFill>
                  <a:schemeClr val="accent3"/>
                </a:solidFill>
                <a:uFill>
                  <a:solidFill>
                    <a:srgbClr val="000000"/>
                  </a:solidFill>
                </a:uFill>
                <a:latin typeface="kaka"/>
              </a:rPr>
              <a:t>lúc</a:t>
            </a:r>
          </a:p>
        </p:txBody>
      </p:sp>
      <p:sp>
        <p:nvSpPr>
          <p:cNvPr id="484395" name="Rectangle 43"/>
          <p:cNvSpPr>
            <a:spLocks noChangeArrowheads="1"/>
          </p:cNvSpPr>
          <p:nvPr/>
        </p:nvSpPr>
        <p:spPr bwMode="white">
          <a:xfrm>
            <a:off x="3990086" y="4077145"/>
            <a:ext cx="6013450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342900" algn="l">
              <a:lnSpc>
                <a:spcPct val="150000"/>
              </a:lnSpc>
            </a:pPr>
            <a:r>
              <a:rPr lang="en-US" kern="0" dirty="0" err="1" smtClean="0">
                <a:solidFill>
                  <a:schemeClr val="accent3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Bảo</a:t>
            </a:r>
            <a:r>
              <a:rPr lang="en-US" kern="0" dirty="0" smtClean="0">
                <a:solidFill>
                  <a:schemeClr val="accent3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kern="0" dirty="0" err="1" smtClean="0">
                <a:solidFill>
                  <a:schemeClr val="accent3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mật</a:t>
            </a:r>
            <a:r>
              <a:rPr lang="en-US" kern="0" dirty="0" smtClean="0">
                <a:solidFill>
                  <a:schemeClr val="accent3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100% </a:t>
            </a:r>
          </a:p>
          <a:p>
            <a:pPr indent="-342900" algn="l">
              <a:lnSpc>
                <a:spcPct val="150000"/>
              </a:lnSpc>
            </a:pPr>
            <a:r>
              <a:rPr lang="en-US" kern="0" dirty="0" err="1" smtClean="0">
                <a:solidFill>
                  <a:schemeClr val="accent3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nội</a:t>
            </a:r>
            <a:r>
              <a:rPr lang="en-US" kern="0" dirty="0" smtClean="0">
                <a:solidFill>
                  <a:schemeClr val="accent3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dung </a:t>
            </a:r>
            <a:r>
              <a:rPr lang="vi-VN" kern="0" dirty="0" smtClean="0">
                <a:solidFill>
                  <a:schemeClr val="accent3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tất cả những bài ôn, luyện thi được </a:t>
            </a:r>
          </a:p>
          <a:p>
            <a:pPr indent="-342900" algn="l">
              <a:lnSpc>
                <a:spcPct val="150000"/>
              </a:lnSpc>
            </a:pPr>
            <a:r>
              <a:rPr lang="vi-VN" kern="0" dirty="0" smtClean="0">
                <a:solidFill>
                  <a:schemeClr val="accent3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đăng tải trên website</a:t>
            </a:r>
          </a:p>
        </p:txBody>
      </p:sp>
      <p:sp>
        <p:nvSpPr>
          <p:cNvPr id="484399" name="Freeform 47"/>
          <p:cNvSpPr>
            <a:spLocks/>
          </p:cNvSpPr>
          <p:nvPr/>
        </p:nvSpPr>
        <p:spPr bwMode="invGray">
          <a:xfrm rot="16200000">
            <a:off x="2457740" y="4619212"/>
            <a:ext cx="1624012" cy="968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2" y="202"/>
              </a:cxn>
              <a:cxn ang="0">
                <a:pos x="577" y="202"/>
              </a:cxn>
              <a:cxn ang="0">
                <a:pos x="637" y="249"/>
              </a:cxn>
              <a:cxn ang="0">
                <a:pos x="639" y="402"/>
              </a:cxn>
              <a:cxn ang="0">
                <a:pos x="598" y="400"/>
              </a:cxn>
              <a:cxn ang="0">
                <a:pos x="669" y="532"/>
              </a:cxn>
              <a:cxn ang="0">
                <a:pos x="735" y="402"/>
              </a:cxn>
              <a:cxn ang="0">
                <a:pos x="696" y="402"/>
              </a:cxn>
              <a:cxn ang="0">
                <a:pos x="694" y="226"/>
              </a:cxn>
              <a:cxn ang="0">
                <a:pos x="616" y="150"/>
              </a:cxn>
              <a:cxn ang="0">
                <a:pos x="335" y="149"/>
              </a:cxn>
              <a:cxn ang="0">
                <a:pos x="69" y="0"/>
              </a:cxn>
              <a:cxn ang="0">
                <a:pos x="0" y="0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4401" name="Freeform 49"/>
          <p:cNvSpPr>
            <a:spLocks/>
          </p:cNvSpPr>
          <p:nvPr/>
        </p:nvSpPr>
        <p:spPr bwMode="invGray">
          <a:xfrm rot="16200000" flipH="1">
            <a:off x="2436336" y="2082832"/>
            <a:ext cx="1624013" cy="968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2" y="202"/>
              </a:cxn>
              <a:cxn ang="0">
                <a:pos x="577" y="202"/>
              </a:cxn>
              <a:cxn ang="0">
                <a:pos x="637" y="249"/>
              </a:cxn>
              <a:cxn ang="0">
                <a:pos x="639" y="402"/>
              </a:cxn>
              <a:cxn ang="0">
                <a:pos x="598" y="400"/>
              </a:cxn>
              <a:cxn ang="0">
                <a:pos x="669" y="532"/>
              </a:cxn>
              <a:cxn ang="0">
                <a:pos x="735" y="402"/>
              </a:cxn>
              <a:cxn ang="0">
                <a:pos x="696" y="402"/>
              </a:cxn>
              <a:cxn ang="0">
                <a:pos x="694" y="226"/>
              </a:cxn>
              <a:cxn ang="0">
                <a:pos x="616" y="150"/>
              </a:cxn>
              <a:cxn ang="0">
                <a:pos x="335" y="149"/>
              </a:cxn>
              <a:cxn ang="0">
                <a:pos x="69" y="0"/>
              </a:cxn>
              <a:cxn ang="0">
                <a:pos x="0" y="0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1580535" y="3212994"/>
            <a:ext cx="1212701" cy="1212701"/>
            <a:chOff x="5228992" y="1356763"/>
            <a:chExt cx="720000" cy="720000"/>
          </a:xfrm>
          <a:solidFill>
            <a:srgbClr val="00C2BA"/>
          </a:solidFill>
        </p:grpSpPr>
        <p:sp>
          <p:nvSpPr>
            <p:cNvPr id="48" name="Oval 47"/>
            <p:cNvSpPr/>
            <p:nvPr/>
          </p:nvSpPr>
          <p:spPr>
            <a:xfrm>
              <a:off x="5228992" y="1356763"/>
              <a:ext cx="720000" cy="720000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9" name="Rectangle 9">
              <a:extLst>
                <a:ext uri="{FF2B5EF4-FFF2-40B4-BE49-F238E27FC236}">
                  <a16:creationId xmlns:a16="http://schemas.microsoft.com/office/drawing/2014/main" id="{0DD3B7C6-BC6C-40F6-9117-7E30755CD3CB}"/>
                </a:ext>
              </a:extLst>
            </p:cNvPr>
            <p:cNvSpPr/>
            <p:nvPr/>
          </p:nvSpPr>
          <p:spPr>
            <a:xfrm>
              <a:off x="5436096" y="1563638"/>
              <a:ext cx="315199" cy="295054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50" name="Picture 49" descr="xanh-0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93408"/>
            <a:ext cx="9144000" cy="164592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1707801" y="354830"/>
            <a:ext cx="6904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3.TẬP ĐOÀN HƯƠNG VIỆT SẼ LÀM GÌ?</a:t>
            </a:r>
            <a:endParaRPr lang="en-US" sz="2800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3786930" y="-597357"/>
            <a:ext cx="2864262" cy="3796332"/>
            <a:chOff x="3810496" y="1813942"/>
            <a:chExt cx="279400" cy="277813"/>
          </a:xfrm>
          <a:solidFill>
            <a:schemeClr val="tx2">
              <a:lumMod val="20000"/>
              <a:lumOff val="80000"/>
              <a:alpha val="5000"/>
            </a:schemeClr>
          </a:solidFill>
        </p:grpSpPr>
        <p:sp>
          <p:nvSpPr>
            <p:cNvPr id="16" name="Freeform 53"/>
            <p:cNvSpPr>
              <a:spLocks noChangeArrowheads="1"/>
            </p:cNvSpPr>
            <p:nvPr/>
          </p:nvSpPr>
          <p:spPr bwMode="auto">
            <a:xfrm>
              <a:off x="3872409" y="1883792"/>
              <a:ext cx="153987" cy="146050"/>
            </a:xfrm>
            <a:custGeom>
              <a:avLst/>
              <a:gdLst>
                <a:gd name="T0" fmla="*/ 425 w 426"/>
                <a:gd name="T1" fmla="*/ 193 h 406"/>
                <a:gd name="T2" fmla="*/ 425 w 426"/>
                <a:gd name="T3" fmla="*/ 193 h 406"/>
                <a:gd name="T4" fmla="*/ 213 w 426"/>
                <a:gd name="T5" fmla="*/ 0 h 406"/>
                <a:gd name="T6" fmla="*/ 0 w 426"/>
                <a:gd name="T7" fmla="*/ 193 h 406"/>
                <a:gd name="T8" fmla="*/ 213 w 426"/>
                <a:gd name="T9" fmla="*/ 405 h 406"/>
                <a:gd name="T10" fmla="*/ 425 w 426"/>
                <a:gd name="T11" fmla="*/ 19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" h="406">
                  <a:moveTo>
                    <a:pt x="425" y="193"/>
                  </a:moveTo>
                  <a:lnTo>
                    <a:pt x="425" y="193"/>
                  </a:lnTo>
                  <a:cubicBezTo>
                    <a:pt x="425" y="78"/>
                    <a:pt x="328" y="0"/>
                    <a:pt x="213" y="0"/>
                  </a:cubicBezTo>
                  <a:cubicBezTo>
                    <a:pt x="97" y="0"/>
                    <a:pt x="0" y="78"/>
                    <a:pt x="0" y="193"/>
                  </a:cubicBezTo>
                  <a:cubicBezTo>
                    <a:pt x="0" y="309"/>
                    <a:pt x="97" y="405"/>
                    <a:pt x="213" y="405"/>
                  </a:cubicBezTo>
                  <a:cubicBezTo>
                    <a:pt x="328" y="405"/>
                    <a:pt x="425" y="309"/>
                    <a:pt x="425" y="1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" name="Freeform 54"/>
            <p:cNvSpPr>
              <a:spLocks noChangeArrowheads="1"/>
            </p:cNvSpPr>
            <p:nvPr/>
          </p:nvSpPr>
          <p:spPr bwMode="auto">
            <a:xfrm>
              <a:off x="3810496" y="1947292"/>
              <a:ext cx="41275" cy="20638"/>
            </a:xfrm>
            <a:custGeom>
              <a:avLst/>
              <a:gdLst>
                <a:gd name="T0" fmla="*/ 115 w 116"/>
                <a:gd name="T1" fmla="*/ 58 h 59"/>
                <a:gd name="T2" fmla="*/ 115 w 116"/>
                <a:gd name="T3" fmla="*/ 58 h 59"/>
                <a:gd name="T4" fmla="*/ 115 w 116"/>
                <a:gd name="T5" fmla="*/ 0 h 59"/>
                <a:gd name="T6" fmla="*/ 115 w 116"/>
                <a:gd name="T7" fmla="*/ 0 h 59"/>
                <a:gd name="T8" fmla="*/ 115 w 116"/>
                <a:gd name="T9" fmla="*/ 0 h 59"/>
                <a:gd name="T10" fmla="*/ 0 w 116"/>
                <a:gd name="T11" fmla="*/ 19 h 59"/>
                <a:gd name="T12" fmla="*/ 0 w 116"/>
                <a:gd name="T13" fmla="*/ 38 h 59"/>
                <a:gd name="T14" fmla="*/ 115 w 116"/>
                <a:gd name="T15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59">
                  <a:moveTo>
                    <a:pt x="115" y="58"/>
                  </a:moveTo>
                  <a:lnTo>
                    <a:pt x="115" y="58"/>
                  </a:lnTo>
                  <a:cubicBezTo>
                    <a:pt x="115" y="0"/>
                    <a:pt x="115" y="0"/>
                    <a:pt x="115" y="0"/>
                  </a:cubicBezTo>
                  <a:lnTo>
                    <a:pt x="115" y="0"/>
                  </a:lnTo>
                  <a:lnTo>
                    <a:pt x="115" y="0"/>
                  </a:lnTo>
                  <a:cubicBezTo>
                    <a:pt x="0" y="19"/>
                    <a:pt x="0" y="19"/>
                    <a:pt x="0" y="19"/>
                  </a:cubicBezTo>
                  <a:lnTo>
                    <a:pt x="0" y="38"/>
                  </a:lnTo>
                  <a:cubicBezTo>
                    <a:pt x="115" y="58"/>
                    <a:pt x="115" y="58"/>
                    <a:pt x="115" y="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" name="Freeform 55"/>
            <p:cNvSpPr>
              <a:spLocks noChangeArrowheads="1"/>
            </p:cNvSpPr>
            <p:nvPr/>
          </p:nvSpPr>
          <p:spPr bwMode="auto">
            <a:xfrm>
              <a:off x="4047034" y="1947292"/>
              <a:ext cx="42862" cy="20638"/>
            </a:xfrm>
            <a:custGeom>
              <a:avLst/>
              <a:gdLst>
                <a:gd name="T0" fmla="*/ 116 w 117"/>
                <a:gd name="T1" fmla="*/ 19 h 59"/>
                <a:gd name="T2" fmla="*/ 116 w 117"/>
                <a:gd name="T3" fmla="*/ 19 h 59"/>
                <a:gd name="T4" fmla="*/ 0 w 117"/>
                <a:gd name="T5" fmla="*/ 0 h 59"/>
                <a:gd name="T6" fmla="*/ 0 w 117"/>
                <a:gd name="T7" fmla="*/ 0 h 59"/>
                <a:gd name="T8" fmla="*/ 0 w 117"/>
                <a:gd name="T9" fmla="*/ 0 h 59"/>
                <a:gd name="T10" fmla="*/ 0 w 117"/>
                <a:gd name="T11" fmla="*/ 58 h 59"/>
                <a:gd name="T12" fmla="*/ 0 w 117"/>
                <a:gd name="T13" fmla="*/ 58 h 59"/>
                <a:gd name="T14" fmla="*/ 0 w 117"/>
                <a:gd name="T15" fmla="*/ 58 h 59"/>
                <a:gd name="T16" fmla="*/ 116 w 117"/>
                <a:gd name="T17" fmla="*/ 38 h 59"/>
                <a:gd name="T18" fmla="*/ 116 w 117"/>
                <a:gd name="T19" fmla="*/ 1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59">
                  <a:moveTo>
                    <a:pt x="116" y="19"/>
                  </a:moveTo>
                  <a:lnTo>
                    <a:pt x="116" y="19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58"/>
                    <a:pt x="0" y="58"/>
                    <a:pt x="0" y="58"/>
                  </a:cubicBezTo>
                  <a:lnTo>
                    <a:pt x="0" y="58"/>
                  </a:lnTo>
                  <a:lnTo>
                    <a:pt x="0" y="58"/>
                  </a:lnTo>
                  <a:cubicBezTo>
                    <a:pt x="116" y="38"/>
                    <a:pt x="116" y="38"/>
                    <a:pt x="116" y="38"/>
                  </a:cubicBezTo>
                  <a:lnTo>
                    <a:pt x="116" y="1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" name="Freeform 56"/>
            <p:cNvSpPr>
              <a:spLocks noChangeArrowheads="1"/>
            </p:cNvSpPr>
            <p:nvPr/>
          </p:nvSpPr>
          <p:spPr bwMode="auto">
            <a:xfrm>
              <a:off x="3935909" y="2050480"/>
              <a:ext cx="28575" cy="41275"/>
            </a:xfrm>
            <a:custGeom>
              <a:avLst/>
              <a:gdLst>
                <a:gd name="T0" fmla="*/ 58 w 78"/>
                <a:gd name="T1" fmla="*/ 0 h 116"/>
                <a:gd name="T2" fmla="*/ 58 w 78"/>
                <a:gd name="T3" fmla="*/ 0 h 116"/>
                <a:gd name="T4" fmla="*/ 0 w 78"/>
                <a:gd name="T5" fmla="*/ 0 h 116"/>
                <a:gd name="T6" fmla="*/ 0 w 78"/>
                <a:gd name="T7" fmla="*/ 0 h 116"/>
                <a:gd name="T8" fmla="*/ 0 w 78"/>
                <a:gd name="T9" fmla="*/ 0 h 116"/>
                <a:gd name="T10" fmla="*/ 39 w 78"/>
                <a:gd name="T11" fmla="*/ 115 h 116"/>
                <a:gd name="T12" fmla="*/ 39 w 78"/>
                <a:gd name="T13" fmla="*/ 115 h 116"/>
                <a:gd name="T14" fmla="*/ 77 w 78"/>
                <a:gd name="T15" fmla="*/ 0 h 116"/>
                <a:gd name="T16" fmla="*/ 77 w 78"/>
                <a:gd name="T17" fmla="*/ 0 h 116"/>
                <a:gd name="T18" fmla="*/ 58 w 78"/>
                <a:gd name="T1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16">
                  <a:moveTo>
                    <a:pt x="58" y="0"/>
                  </a:moveTo>
                  <a:lnTo>
                    <a:pt x="58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39" y="115"/>
                    <a:pt x="39" y="115"/>
                    <a:pt x="39" y="115"/>
                  </a:cubicBezTo>
                  <a:lnTo>
                    <a:pt x="39" y="115"/>
                  </a:lnTo>
                  <a:cubicBezTo>
                    <a:pt x="77" y="0"/>
                    <a:pt x="77" y="0"/>
                    <a:pt x="77" y="0"/>
                  </a:cubicBezTo>
                  <a:lnTo>
                    <a:pt x="77" y="0"/>
                  </a:ln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" name="Freeform 57"/>
            <p:cNvSpPr>
              <a:spLocks noChangeArrowheads="1"/>
            </p:cNvSpPr>
            <p:nvPr/>
          </p:nvSpPr>
          <p:spPr bwMode="auto">
            <a:xfrm>
              <a:off x="3935909" y="1813942"/>
              <a:ext cx="28575" cy="49213"/>
            </a:xfrm>
            <a:custGeom>
              <a:avLst/>
              <a:gdLst>
                <a:gd name="T0" fmla="*/ 0 w 78"/>
                <a:gd name="T1" fmla="*/ 135 h 136"/>
                <a:gd name="T2" fmla="*/ 0 w 78"/>
                <a:gd name="T3" fmla="*/ 135 h 136"/>
                <a:gd name="T4" fmla="*/ 58 w 78"/>
                <a:gd name="T5" fmla="*/ 135 h 136"/>
                <a:gd name="T6" fmla="*/ 77 w 78"/>
                <a:gd name="T7" fmla="*/ 135 h 136"/>
                <a:gd name="T8" fmla="*/ 77 w 78"/>
                <a:gd name="T9" fmla="*/ 135 h 136"/>
                <a:gd name="T10" fmla="*/ 39 w 78"/>
                <a:gd name="T11" fmla="*/ 19 h 136"/>
                <a:gd name="T12" fmla="*/ 39 w 78"/>
                <a:gd name="T13" fmla="*/ 19 h 136"/>
                <a:gd name="T14" fmla="*/ 0 w 78"/>
                <a:gd name="T15" fmla="*/ 13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36">
                  <a:moveTo>
                    <a:pt x="0" y="135"/>
                  </a:moveTo>
                  <a:lnTo>
                    <a:pt x="0" y="135"/>
                  </a:lnTo>
                  <a:cubicBezTo>
                    <a:pt x="58" y="135"/>
                    <a:pt x="58" y="135"/>
                    <a:pt x="58" y="135"/>
                  </a:cubicBezTo>
                  <a:lnTo>
                    <a:pt x="77" y="135"/>
                  </a:lnTo>
                  <a:lnTo>
                    <a:pt x="77" y="135"/>
                  </a:lnTo>
                  <a:cubicBezTo>
                    <a:pt x="39" y="19"/>
                    <a:pt x="39" y="19"/>
                    <a:pt x="39" y="19"/>
                  </a:cubicBezTo>
                  <a:cubicBezTo>
                    <a:pt x="39" y="0"/>
                    <a:pt x="39" y="0"/>
                    <a:pt x="39" y="19"/>
                  </a:cubicBezTo>
                  <a:cubicBezTo>
                    <a:pt x="0" y="135"/>
                    <a:pt x="0" y="135"/>
                    <a:pt x="0" y="13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" name="Freeform 58"/>
            <p:cNvSpPr>
              <a:spLocks noChangeArrowheads="1"/>
            </p:cNvSpPr>
            <p:nvPr/>
          </p:nvSpPr>
          <p:spPr bwMode="auto">
            <a:xfrm>
              <a:off x="3851771" y="2015555"/>
              <a:ext cx="34925" cy="42862"/>
            </a:xfrm>
            <a:custGeom>
              <a:avLst/>
              <a:gdLst>
                <a:gd name="T0" fmla="*/ 58 w 98"/>
                <a:gd name="T1" fmla="*/ 0 h 117"/>
                <a:gd name="T2" fmla="*/ 58 w 98"/>
                <a:gd name="T3" fmla="*/ 0 h 117"/>
                <a:gd name="T4" fmla="*/ 58 w 98"/>
                <a:gd name="T5" fmla="*/ 0 h 117"/>
                <a:gd name="T6" fmla="*/ 58 w 98"/>
                <a:gd name="T7" fmla="*/ 0 h 117"/>
                <a:gd name="T8" fmla="*/ 0 w 98"/>
                <a:gd name="T9" fmla="*/ 97 h 117"/>
                <a:gd name="T10" fmla="*/ 0 w 98"/>
                <a:gd name="T11" fmla="*/ 97 h 117"/>
                <a:gd name="T12" fmla="*/ 97 w 98"/>
                <a:gd name="T13" fmla="*/ 38 h 117"/>
                <a:gd name="T14" fmla="*/ 97 w 98"/>
                <a:gd name="T15" fmla="*/ 38 h 117"/>
                <a:gd name="T16" fmla="*/ 97 w 98"/>
                <a:gd name="T17" fmla="*/ 38 h 117"/>
                <a:gd name="T18" fmla="*/ 58 w 98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58" y="0"/>
                  </a:moveTo>
                  <a:lnTo>
                    <a:pt x="58" y="0"/>
                  </a:lnTo>
                  <a:lnTo>
                    <a:pt x="58" y="0"/>
                  </a:lnTo>
                  <a:lnTo>
                    <a:pt x="58" y="0"/>
                  </a:ln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116"/>
                    <a:pt x="0" y="97"/>
                  </a:cubicBezTo>
                  <a:cubicBezTo>
                    <a:pt x="97" y="38"/>
                    <a:pt x="97" y="38"/>
                    <a:pt x="97" y="38"/>
                  </a:cubicBezTo>
                  <a:lnTo>
                    <a:pt x="97" y="38"/>
                  </a:lnTo>
                  <a:lnTo>
                    <a:pt x="97" y="38"/>
                  </a:ln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" name="Freeform 59"/>
            <p:cNvSpPr>
              <a:spLocks noChangeArrowheads="1"/>
            </p:cNvSpPr>
            <p:nvPr/>
          </p:nvSpPr>
          <p:spPr bwMode="auto">
            <a:xfrm>
              <a:off x="4005759" y="1856805"/>
              <a:ext cx="42862" cy="42862"/>
            </a:xfrm>
            <a:custGeom>
              <a:avLst/>
              <a:gdLst>
                <a:gd name="T0" fmla="*/ 38 w 117"/>
                <a:gd name="T1" fmla="*/ 116 h 117"/>
                <a:gd name="T2" fmla="*/ 38 w 117"/>
                <a:gd name="T3" fmla="*/ 116 h 117"/>
                <a:gd name="T4" fmla="*/ 58 w 117"/>
                <a:gd name="T5" fmla="*/ 116 h 117"/>
                <a:gd name="T6" fmla="*/ 58 w 117"/>
                <a:gd name="T7" fmla="*/ 116 h 117"/>
                <a:gd name="T8" fmla="*/ 116 w 117"/>
                <a:gd name="T9" fmla="*/ 19 h 117"/>
                <a:gd name="T10" fmla="*/ 116 w 117"/>
                <a:gd name="T11" fmla="*/ 0 h 117"/>
                <a:gd name="T12" fmla="*/ 0 w 117"/>
                <a:gd name="T13" fmla="*/ 58 h 117"/>
                <a:gd name="T14" fmla="*/ 0 w 117"/>
                <a:gd name="T15" fmla="*/ 58 h 117"/>
                <a:gd name="T16" fmla="*/ 0 w 117"/>
                <a:gd name="T17" fmla="*/ 77 h 117"/>
                <a:gd name="T18" fmla="*/ 38 w 117"/>
                <a:gd name="T19" fmla="*/ 1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38" y="116"/>
                  </a:moveTo>
                  <a:lnTo>
                    <a:pt x="38" y="116"/>
                  </a:lnTo>
                  <a:cubicBezTo>
                    <a:pt x="58" y="116"/>
                    <a:pt x="58" y="116"/>
                    <a:pt x="58" y="116"/>
                  </a:cubicBezTo>
                  <a:lnTo>
                    <a:pt x="58" y="116"/>
                  </a:lnTo>
                  <a:cubicBezTo>
                    <a:pt x="116" y="19"/>
                    <a:pt x="116" y="19"/>
                    <a:pt x="116" y="19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0" y="58"/>
                  </a:lnTo>
                  <a:cubicBezTo>
                    <a:pt x="0" y="77"/>
                    <a:pt x="0" y="77"/>
                    <a:pt x="0" y="77"/>
                  </a:cubicBezTo>
                  <a:lnTo>
                    <a:pt x="38" y="1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3" name="Freeform 60"/>
            <p:cNvSpPr>
              <a:spLocks noChangeArrowheads="1"/>
            </p:cNvSpPr>
            <p:nvPr/>
          </p:nvSpPr>
          <p:spPr bwMode="auto">
            <a:xfrm>
              <a:off x="3997821" y="2015555"/>
              <a:ext cx="42863" cy="42862"/>
            </a:xfrm>
            <a:custGeom>
              <a:avLst/>
              <a:gdLst>
                <a:gd name="T0" fmla="*/ 58 w 117"/>
                <a:gd name="T1" fmla="*/ 0 h 117"/>
                <a:gd name="T2" fmla="*/ 58 w 117"/>
                <a:gd name="T3" fmla="*/ 0 h 117"/>
                <a:gd name="T4" fmla="*/ 39 w 117"/>
                <a:gd name="T5" fmla="*/ 0 h 117"/>
                <a:gd name="T6" fmla="*/ 39 w 117"/>
                <a:gd name="T7" fmla="*/ 0 h 117"/>
                <a:gd name="T8" fmla="*/ 0 w 117"/>
                <a:gd name="T9" fmla="*/ 38 h 117"/>
                <a:gd name="T10" fmla="*/ 0 w 117"/>
                <a:gd name="T11" fmla="*/ 38 h 117"/>
                <a:gd name="T12" fmla="*/ 0 w 117"/>
                <a:gd name="T13" fmla="*/ 38 h 117"/>
                <a:gd name="T14" fmla="*/ 97 w 117"/>
                <a:gd name="T15" fmla="*/ 97 h 117"/>
                <a:gd name="T16" fmla="*/ 116 w 117"/>
                <a:gd name="T17" fmla="*/ 97 h 117"/>
                <a:gd name="T18" fmla="*/ 58 w 117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lnTo>
                    <a:pt x="58" y="0"/>
                  </a:lnTo>
                  <a:cubicBezTo>
                    <a:pt x="58" y="0"/>
                    <a:pt x="58" y="0"/>
                    <a:pt x="39" y="0"/>
                  </a:cubicBezTo>
                  <a:lnTo>
                    <a:pt x="39" y="0"/>
                  </a:lnTo>
                  <a:cubicBezTo>
                    <a:pt x="0" y="38"/>
                    <a:pt x="0" y="38"/>
                    <a:pt x="0" y="38"/>
                  </a:cubicBezTo>
                  <a:lnTo>
                    <a:pt x="0" y="38"/>
                  </a:lnTo>
                  <a:lnTo>
                    <a:pt x="0" y="38"/>
                  </a:lnTo>
                  <a:cubicBezTo>
                    <a:pt x="97" y="97"/>
                    <a:pt x="97" y="97"/>
                    <a:pt x="97" y="97"/>
                  </a:cubicBezTo>
                  <a:cubicBezTo>
                    <a:pt x="116" y="116"/>
                    <a:pt x="116" y="97"/>
                    <a:pt x="116" y="97"/>
                  </a:cubicBez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4" name="Freeform 61"/>
            <p:cNvSpPr>
              <a:spLocks noChangeArrowheads="1"/>
            </p:cNvSpPr>
            <p:nvPr/>
          </p:nvSpPr>
          <p:spPr bwMode="auto">
            <a:xfrm>
              <a:off x="3845421" y="1863155"/>
              <a:ext cx="34925" cy="34925"/>
            </a:xfrm>
            <a:custGeom>
              <a:avLst/>
              <a:gdLst>
                <a:gd name="T0" fmla="*/ 58 w 97"/>
                <a:gd name="T1" fmla="*/ 97 h 98"/>
                <a:gd name="T2" fmla="*/ 58 w 97"/>
                <a:gd name="T3" fmla="*/ 97 h 98"/>
                <a:gd name="T4" fmla="*/ 58 w 97"/>
                <a:gd name="T5" fmla="*/ 97 h 98"/>
                <a:gd name="T6" fmla="*/ 58 w 97"/>
                <a:gd name="T7" fmla="*/ 97 h 98"/>
                <a:gd name="T8" fmla="*/ 96 w 97"/>
                <a:gd name="T9" fmla="*/ 58 h 98"/>
                <a:gd name="T10" fmla="*/ 96 w 97"/>
                <a:gd name="T11" fmla="*/ 39 h 98"/>
                <a:gd name="T12" fmla="*/ 96 w 97"/>
                <a:gd name="T13" fmla="*/ 39 h 98"/>
                <a:gd name="T14" fmla="*/ 0 w 97"/>
                <a:gd name="T15" fmla="*/ 0 h 98"/>
                <a:gd name="T16" fmla="*/ 0 w 97"/>
                <a:gd name="T17" fmla="*/ 0 h 98"/>
                <a:gd name="T18" fmla="*/ 58 w 97"/>
                <a:gd name="T19" fmla="*/ 9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98">
                  <a:moveTo>
                    <a:pt x="58" y="97"/>
                  </a:moveTo>
                  <a:lnTo>
                    <a:pt x="58" y="97"/>
                  </a:lnTo>
                  <a:lnTo>
                    <a:pt x="58" y="97"/>
                  </a:lnTo>
                  <a:lnTo>
                    <a:pt x="58" y="97"/>
                  </a:lnTo>
                  <a:cubicBezTo>
                    <a:pt x="96" y="58"/>
                    <a:pt x="96" y="58"/>
                    <a:pt x="96" y="58"/>
                  </a:cubicBezTo>
                  <a:cubicBezTo>
                    <a:pt x="96" y="58"/>
                    <a:pt x="96" y="58"/>
                    <a:pt x="96" y="39"/>
                  </a:cubicBezTo>
                  <a:lnTo>
                    <a:pt x="96" y="39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58" y="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flipH="1">
            <a:off x="2276876" y="2728119"/>
            <a:ext cx="6867124" cy="4129881"/>
          </a:xfrm>
          <a:custGeom>
            <a:avLst/>
            <a:gdLst>
              <a:gd name="connsiteX0" fmla="*/ 18307563 w 18307563"/>
              <a:gd name="connsiteY0" fmla="*/ 0 h 8259762"/>
              <a:gd name="connsiteX1" fmla="*/ 0 w 18307563"/>
              <a:gd name="connsiteY1" fmla="*/ 0 h 8259762"/>
              <a:gd name="connsiteX2" fmla="*/ 0 w 18307563"/>
              <a:gd name="connsiteY2" fmla="*/ 8259762 h 8259762"/>
              <a:gd name="connsiteX3" fmla="*/ 14072701 w 18307563"/>
              <a:gd name="connsiteY3" fmla="*/ 8259762 h 825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07563" h="8259762">
                <a:moveTo>
                  <a:pt x="18307563" y="0"/>
                </a:moveTo>
                <a:lnTo>
                  <a:pt x="0" y="0"/>
                </a:lnTo>
                <a:lnTo>
                  <a:pt x="0" y="8259762"/>
                </a:lnTo>
                <a:lnTo>
                  <a:pt x="14072701" y="8259762"/>
                </a:lnTo>
                <a:close/>
              </a:path>
            </a:pathLst>
          </a:custGeom>
          <a:gradFill>
            <a:gsLst>
              <a:gs pos="0">
                <a:srgbClr val="0066CC"/>
              </a:gs>
              <a:gs pos="100000">
                <a:schemeClr val="accent5"/>
              </a:gs>
            </a:gsLst>
            <a:lin ang="0" scaled="1"/>
          </a:gradFill>
          <a:ln w="127000" cap="rnd">
            <a:noFill/>
          </a:ln>
          <a:effectLst>
            <a:outerShdw blurRad="101600" dist="139700" dir="8040000" sx="91000" sy="91000" algn="t" rotWithShape="0">
              <a:prstClr val="black">
                <a:alpha val="30000"/>
              </a:prstClr>
            </a:outerShdw>
            <a:softEdge rad="0"/>
          </a:effectLst>
        </p:spPr>
        <p:txBody>
          <a:bodyPr vert="horz" lIns="34290" tIns="17145" rIns="34290" bIns="17145" rtlCol="0" anchor="ctr"/>
          <a:lstStyle/>
          <a:p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" b="54"/>
          <a:stretch>
            <a:fillRect/>
          </a:stretch>
        </p:blipFill>
        <p:spPr/>
      </p:pic>
      <p:pic>
        <p:nvPicPr>
          <p:cNvPr id="29" name="Picture Placeholder 28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5" r="14585"/>
          <a:stretch>
            <a:fillRect/>
          </a:stretch>
        </p:blipFill>
        <p:spPr/>
      </p:pic>
      <p:pic>
        <p:nvPicPr>
          <p:cNvPr id="25" name="Picture Placeholder 24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37" b="11337"/>
          <a:stretch>
            <a:fillRect/>
          </a:stretch>
        </p:blipFill>
        <p:spPr/>
      </p:pic>
      <p:sp>
        <p:nvSpPr>
          <p:cNvPr id="28" name="Rectangle 27"/>
          <p:cNvSpPr/>
          <p:nvPr/>
        </p:nvSpPr>
        <p:spPr>
          <a:xfrm>
            <a:off x="3489897" y="3759952"/>
            <a:ext cx="594671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3600" spc="150" dirty="0" smtClean="0">
                <a:ln w="11430"/>
                <a:solidFill>
                  <a:srgbClr val="FFC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ĐỐI TÁC </a:t>
            </a:r>
            <a:r>
              <a:rPr lang="en-US" sz="3600" b="1" cap="none" spc="150" dirty="0" smtClean="0">
                <a:ln w="11430"/>
                <a:solidFill>
                  <a:srgbClr val="FFC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SẼ LÀM GÌ? </a:t>
            </a:r>
            <a:endParaRPr lang="en-US" sz="3600" b="1" cap="none" spc="150" dirty="0">
              <a:ln w="11430"/>
              <a:solidFill>
                <a:srgbClr val="FFC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6" name="Flowchart: Decision 25"/>
          <p:cNvSpPr/>
          <p:nvPr/>
        </p:nvSpPr>
        <p:spPr bwMode="auto">
          <a:xfrm>
            <a:off x="3026664" y="3648456"/>
            <a:ext cx="713232" cy="477865"/>
          </a:xfrm>
          <a:prstGeom prst="flowChartDecision">
            <a:avLst/>
          </a:prstGeom>
          <a:solidFill>
            <a:srgbClr val="FFFF00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rgbClr val="FF66FF"/>
              </a:solidFill>
              <a:effectLst/>
              <a:latin typeface="Arial" charset="0"/>
            </a:endParaRPr>
          </a:p>
        </p:txBody>
      </p:sp>
      <p:pic>
        <p:nvPicPr>
          <p:cNvPr id="27" name="Picture 26" descr="Huong Viet logo-0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49112" y="265135"/>
            <a:ext cx="1860393" cy="4572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30" name="Flowchart: Decision 29"/>
          <p:cNvSpPr/>
          <p:nvPr/>
        </p:nvSpPr>
        <p:spPr bwMode="auto">
          <a:xfrm>
            <a:off x="3028455" y="3842649"/>
            <a:ext cx="624562" cy="418456"/>
          </a:xfrm>
          <a:prstGeom prst="flowChartDecision">
            <a:avLst/>
          </a:prstGeom>
          <a:solidFill>
            <a:srgbClr val="FFFFFF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527565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Diagram 20"/>
          <p:cNvGraphicFramePr/>
          <p:nvPr>
            <p:extLst>
              <p:ext uri="{D42A27DB-BD31-4B8C-83A1-F6EECF244321}">
                <p14:modId xmlns:p14="http://schemas.microsoft.com/office/powerpoint/2010/main" val="118768592"/>
              </p:ext>
            </p:extLst>
          </p:nvPr>
        </p:nvGraphicFramePr>
        <p:xfrm>
          <a:off x="1628816" y="1056160"/>
          <a:ext cx="5688632" cy="50565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8" name="Rectangle 27"/>
          <p:cNvSpPr/>
          <p:nvPr/>
        </p:nvSpPr>
        <p:spPr>
          <a:xfrm>
            <a:off x="3506736" y="2886247"/>
            <a:ext cx="3384376" cy="960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285750" algn="l"/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Tư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vấn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khung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chương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trình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và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tập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hợp</a:t>
            </a:r>
            <a:r>
              <a:rPr lang="en-US" sz="1400" kern="0" dirty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ngân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hàng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và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nội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dung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đào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tạo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,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luyện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thi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chuyển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kỹ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thuật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hương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việt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hỗ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trợ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đưa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nên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hệ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thống</a:t>
            </a:r>
            <a:endParaRPr lang="en-US" sz="1400" kern="0" dirty="0" smtClean="0">
              <a:solidFill>
                <a:srgbClr val="000000"/>
              </a:solidFill>
              <a:uFill>
                <a:solidFill>
                  <a:srgbClr val="080E15"/>
                </a:solidFill>
              </a:uFill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506736" y="4022719"/>
            <a:ext cx="3744415" cy="960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285750" algn="l"/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Chia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sẻ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website qua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các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kênh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thông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tin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của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tỉnh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để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học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sinh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và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phụ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huynh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biết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đến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website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luyện</a:t>
            </a:r>
            <a:r>
              <a:rPr lang="en-US" sz="140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 </a:t>
            </a:r>
            <a:r>
              <a:rPr lang="en-US" sz="140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+mj-lt"/>
              </a:rPr>
              <a:t>thi</a:t>
            </a:r>
            <a:endParaRPr lang="en-US" sz="1400" kern="0" dirty="0" smtClean="0">
              <a:solidFill>
                <a:srgbClr val="000000"/>
              </a:solidFill>
              <a:uFill>
                <a:solidFill>
                  <a:srgbClr val="080E15"/>
                </a:solidFill>
              </a:uFill>
              <a:latin typeface="+mj-lt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2396353" y="3246745"/>
            <a:ext cx="694319" cy="694319"/>
            <a:chOff x="2378709" y="1507109"/>
            <a:chExt cx="1080000" cy="1080000"/>
          </a:xfrm>
          <a:solidFill>
            <a:srgbClr val="F1716E"/>
          </a:solidFill>
        </p:grpSpPr>
        <p:sp>
          <p:nvSpPr>
            <p:cNvPr id="12" name="Oval 11"/>
            <p:cNvSpPr/>
            <p:nvPr/>
          </p:nvSpPr>
          <p:spPr>
            <a:xfrm>
              <a:off x="2378709" y="1507109"/>
              <a:ext cx="1080000" cy="1080000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Parallelogram 15">
              <a:extLst>
                <a:ext uri="{FF2B5EF4-FFF2-40B4-BE49-F238E27FC236}">
                  <a16:creationId xmlns:a16="http://schemas.microsoft.com/office/drawing/2014/main" id="{6A9C0407-D0BA-43FB-BA0E-B07CACCF18D1}"/>
                </a:ext>
              </a:extLst>
            </p:cNvPr>
            <p:cNvSpPr/>
            <p:nvPr/>
          </p:nvSpPr>
          <p:spPr>
            <a:xfrm rot="16200000">
              <a:off x="2673263" y="1791032"/>
              <a:ext cx="490892" cy="571461"/>
            </a:xfrm>
            <a:custGeom>
              <a:avLst/>
              <a:gdLst/>
              <a:ahLst/>
              <a:cxnLst/>
              <a:rect l="l" t="t" r="r" b="b"/>
              <a:pathLst>
                <a:path w="2993176" h="3240001">
                  <a:moveTo>
                    <a:pt x="1299907" y="647892"/>
                  </a:moveTo>
                  <a:lnTo>
                    <a:pt x="665509" y="1620000"/>
                  </a:lnTo>
                  <a:lnTo>
                    <a:pt x="1299907" y="2592108"/>
                  </a:lnTo>
                  <a:lnTo>
                    <a:pt x="634398" y="2592108"/>
                  </a:lnTo>
                  <a:lnTo>
                    <a:pt x="0" y="1620000"/>
                  </a:lnTo>
                  <a:lnTo>
                    <a:pt x="634398" y="647892"/>
                  </a:lnTo>
                  <a:close/>
                  <a:moveTo>
                    <a:pt x="2993176" y="1620001"/>
                  </a:moveTo>
                  <a:lnTo>
                    <a:pt x="1913056" y="3240001"/>
                  </a:lnTo>
                  <a:lnTo>
                    <a:pt x="1782206" y="3043749"/>
                  </a:lnTo>
                  <a:lnTo>
                    <a:pt x="1110064" y="3043749"/>
                  </a:lnTo>
                  <a:cubicBezTo>
                    <a:pt x="1089036" y="3096599"/>
                    <a:pt x="1037333" y="3133759"/>
                    <a:pt x="976952" y="3133759"/>
                  </a:cubicBezTo>
                  <a:cubicBezTo>
                    <a:pt x="923853" y="3133759"/>
                    <a:pt x="877466" y="3105022"/>
                    <a:pt x="854540" y="3061058"/>
                  </a:cubicBezTo>
                  <a:lnTo>
                    <a:pt x="302383" y="3169763"/>
                  </a:lnTo>
                  <a:lnTo>
                    <a:pt x="302383" y="2809723"/>
                  </a:lnTo>
                  <a:lnTo>
                    <a:pt x="854540" y="2918427"/>
                  </a:lnTo>
                  <a:cubicBezTo>
                    <a:pt x="877466" y="2874463"/>
                    <a:pt x="923853" y="2845727"/>
                    <a:pt x="976952" y="2845727"/>
                  </a:cubicBezTo>
                  <a:cubicBezTo>
                    <a:pt x="1037333" y="2845727"/>
                    <a:pt x="1089036" y="2882887"/>
                    <a:pt x="1110064" y="2935737"/>
                  </a:cubicBezTo>
                  <a:lnTo>
                    <a:pt x="1710190" y="2935737"/>
                  </a:lnTo>
                  <a:lnTo>
                    <a:pt x="832936" y="1620001"/>
                  </a:lnTo>
                  <a:lnTo>
                    <a:pt x="191305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5" name="Picture 14" descr="xanh-0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6693408"/>
            <a:ext cx="9144000" cy="16459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465577" y="1746505"/>
            <a:ext cx="373075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1400" dirty="0" err="1" smtClean="0"/>
              <a:t>Tập</a:t>
            </a:r>
            <a:r>
              <a:rPr lang="en-US" sz="1400" dirty="0" smtClean="0"/>
              <a:t> </a:t>
            </a:r>
            <a:r>
              <a:rPr lang="en-US" sz="1400" dirty="0" err="1" smtClean="0"/>
              <a:t>hợp</a:t>
            </a:r>
            <a:r>
              <a:rPr lang="en-US" sz="1400" dirty="0" smtClean="0"/>
              <a:t> </a:t>
            </a:r>
            <a:r>
              <a:rPr lang="en-US" sz="1400" dirty="0" err="1" smtClean="0"/>
              <a:t>đội</a:t>
            </a:r>
            <a:r>
              <a:rPr lang="en-US" sz="1400" dirty="0" smtClean="0"/>
              <a:t> </a:t>
            </a:r>
            <a:r>
              <a:rPr lang="en-US" sz="1400" dirty="0" err="1" smtClean="0"/>
              <a:t>ngũ</a:t>
            </a:r>
            <a:r>
              <a:rPr lang="en-US" sz="1400" dirty="0" smtClean="0"/>
              <a:t> </a:t>
            </a:r>
            <a:r>
              <a:rPr lang="en-US" sz="1400" dirty="0" err="1" smtClean="0"/>
              <a:t>các</a:t>
            </a:r>
            <a:r>
              <a:rPr lang="en-US" sz="1400" dirty="0" smtClean="0"/>
              <a:t> </a:t>
            </a:r>
            <a:r>
              <a:rPr lang="en-US" sz="1400" dirty="0" err="1" smtClean="0"/>
              <a:t>thầy</a:t>
            </a:r>
            <a:r>
              <a:rPr lang="en-US" sz="1400" dirty="0" smtClean="0"/>
              <a:t> </a:t>
            </a:r>
            <a:r>
              <a:rPr lang="en-US" sz="1400" dirty="0" err="1" smtClean="0"/>
              <a:t>cô</a:t>
            </a:r>
            <a:r>
              <a:rPr lang="en-US" sz="1400" dirty="0" smtClean="0"/>
              <a:t> </a:t>
            </a:r>
            <a:r>
              <a:rPr lang="en-US" sz="1400" dirty="0" err="1" smtClean="0"/>
              <a:t>giáo</a:t>
            </a:r>
            <a:r>
              <a:rPr lang="en-US" sz="1400" dirty="0" smtClean="0"/>
              <a:t> </a:t>
            </a:r>
            <a:r>
              <a:rPr lang="en-US" sz="1400" dirty="0" err="1" smtClean="0"/>
              <a:t>có</a:t>
            </a:r>
            <a:r>
              <a:rPr lang="en-US" sz="1400" dirty="0" smtClean="0"/>
              <a:t> </a:t>
            </a:r>
          </a:p>
          <a:p>
            <a:pPr lvl="0" algn="just"/>
            <a:r>
              <a:rPr lang="en-US" sz="1400" dirty="0" err="1" smtClean="0"/>
              <a:t>chuyên</a:t>
            </a:r>
            <a:r>
              <a:rPr lang="en-US" sz="1400" dirty="0" smtClean="0"/>
              <a:t> </a:t>
            </a:r>
            <a:r>
              <a:rPr lang="en-US" sz="1400" dirty="0" err="1" smtClean="0"/>
              <a:t>môn</a:t>
            </a:r>
            <a:r>
              <a:rPr lang="en-US" sz="1400" dirty="0" smtClean="0"/>
              <a:t> </a:t>
            </a:r>
            <a:r>
              <a:rPr lang="en-US" sz="1400" dirty="0" err="1" smtClean="0"/>
              <a:t>nghiệp</a:t>
            </a:r>
            <a:r>
              <a:rPr lang="en-US" sz="1400" dirty="0" smtClean="0"/>
              <a:t> </a:t>
            </a:r>
            <a:r>
              <a:rPr lang="en-US" sz="1400" dirty="0" err="1" smtClean="0"/>
              <a:t>vụ</a:t>
            </a:r>
            <a:r>
              <a:rPr lang="en-US" sz="1400" dirty="0" smtClean="0"/>
              <a:t> </a:t>
            </a:r>
            <a:r>
              <a:rPr lang="en-US" sz="1400" dirty="0" err="1" smtClean="0"/>
              <a:t>cao</a:t>
            </a:r>
            <a:r>
              <a:rPr lang="en-US" sz="1400" dirty="0" smtClean="0"/>
              <a:t> </a:t>
            </a:r>
            <a:r>
              <a:rPr lang="en-US" sz="1400" dirty="0" err="1" smtClean="0"/>
              <a:t>phù</a:t>
            </a:r>
            <a:r>
              <a:rPr lang="en-US" sz="1400" dirty="0" smtClean="0"/>
              <a:t> </a:t>
            </a:r>
            <a:r>
              <a:rPr lang="en-US" sz="1400" dirty="0" err="1" smtClean="0"/>
              <a:t>hợp</a:t>
            </a:r>
            <a:r>
              <a:rPr lang="en-US" sz="1400" dirty="0" smtClean="0"/>
              <a:t> </a:t>
            </a:r>
            <a:r>
              <a:rPr lang="en-US" sz="1400" dirty="0" err="1" smtClean="0"/>
              <a:t>cho</a:t>
            </a:r>
            <a:r>
              <a:rPr lang="en-US" sz="1400" dirty="0" smtClean="0"/>
              <a:t> </a:t>
            </a:r>
            <a:r>
              <a:rPr lang="en-US" sz="1400" dirty="0" err="1" smtClean="0"/>
              <a:t>việc</a:t>
            </a:r>
            <a:r>
              <a:rPr lang="en-US" sz="1400" dirty="0" smtClean="0"/>
              <a:t> </a:t>
            </a:r>
            <a:r>
              <a:rPr lang="en-US" sz="1400" dirty="0" err="1" smtClean="0"/>
              <a:t>đưa</a:t>
            </a:r>
            <a:r>
              <a:rPr lang="en-US" sz="1400" dirty="0" smtClean="0"/>
              <a:t> </a:t>
            </a:r>
            <a:r>
              <a:rPr lang="en-US" sz="1400" dirty="0" err="1" smtClean="0"/>
              <a:t>ra</a:t>
            </a:r>
            <a:r>
              <a:rPr lang="en-US" sz="1400" dirty="0" smtClean="0"/>
              <a:t> </a:t>
            </a:r>
            <a:r>
              <a:rPr lang="en-US" sz="1400" dirty="0" err="1" smtClean="0"/>
              <a:t>các</a:t>
            </a:r>
            <a:r>
              <a:rPr lang="en-US" sz="1400" dirty="0" smtClean="0"/>
              <a:t> </a:t>
            </a:r>
            <a:r>
              <a:rPr lang="en-US" sz="1400" dirty="0" err="1" smtClean="0"/>
              <a:t>nội</a:t>
            </a:r>
            <a:r>
              <a:rPr lang="en-US" sz="1400" dirty="0" smtClean="0"/>
              <a:t> dung </a:t>
            </a:r>
            <a:r>
              <a:rPr lang="en-US" sz="1400" dirty="0" err="1" smtClean="0"/>
              <a:t>ôn</a:t>
            </a:r>
            <a:r>
              <a:rPr lang="en-US" sz="1400" dirty="0" smtClean="0"/>
              <a:t> </a:t>
            </a:r>
            <a:r>
              <a:rPr lang="en-US" sz="1400" dirty="0" err="1" smtClean="0"/>
              <a:t>luyện</a:t>
            </a:r>
            <a:r>
              <a:rPr lang="en-US" sz="1400" dirty="0" smtClean="0"/>
              <a:t> </a:t>
            </a:r>
            <a:r>
              <a:rPr lang="en-US" sz="1400" dirty="0" err="1" smtClean="0"/>
              <a:t>thi</a:t>
            </a:r>
            <a:r>
              <a:rPr lang="en-US" sz="1400" dirty="0" smtClean="0"/>
              <a:t> </a:t>
            </a:r>
            <a:r>
              <a:rPr lang="en-US" sz="1400" dirty="0" err="1" smtClean="0"/>
              <a:t>cho</a:t>
            </a:r>
            <a:r>
              <a:rPr lang="en-US" sz="1400" dirty="0" smtClean="0"/>
              <a:t> </a:t>
            </a:r>
            <a:r>
              <a:rPr lang="en-US" sz="1400" dirty="0" err="1" smtClean="0"/>
              <a:t>học</a:t>
            </a:r>
            <a:r>
              <a:rPr lang="en-US" sz="1400" dirty="0" smtClean="0"/>
              <a:t> </a:t>
            </a:r>
            <a:r>
              <a:rPr lang="en-US" sz="1400" dirty="0" err="1" smtClean="0"/>
              <a:t>sinh</a:t>
            </a:r>
            <a:endParaRPr lang="vi-VN" sz="1400" dirty="0" smtClean="0"/>
          </a:p>
          <a:p>
            <a:pPr algn="just"/>
            <a:endParaRPr lang="en-US" sz="1400" dirty="0"/>
          </a:p>
        </p:txBody>
      </p:sp>
      <p:sp>
        <p:nvSpPr>
          <p:cNvPr id="17" name="Rectangle 16"/>
          <p:cNvSpPr/>
          <p:nvPr/>
        </p:nvSpPr>
        <p:spPr>
          <a:xfrm>
            <a:off x="1707801" y="354830"/>
            <a:ext cx="39934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4. ĐỐI TÁC SẼ LÀM GÌ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50556571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1" grpId="0">
        <p:bldAsOne/>
      </p:bldGraphic>
      <p:bldP spid="28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7" name="AutoShape 5"/>
          <p:cNvSpPr>
            <a:spLocks noChangeArrowheads="1"/>
          </p:cNvSpPr>
          <p:nvPr/>
        </p:nvSpPr>
        <p:spPr bwMode="gray">
          <a:xfrm>
            <a:off x="3145536" y="2196445"/>
            <a:ext cx="5824728" cy="1360571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1">
                  <a:gamma/>
                  <a:tint val="76078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84358" name="Picture 6" descr="Picture4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181160" y="2298002"/>
            <a:ext cx="792162" cy="673100"/>
          </a:xfrm>
          <a:prstGeom prst="rect">
            <a:avLst/>
          </a:prstGeom>
          <a:noFill/>
        </p:spPr>
      </p:pic>
      <p:pic>
        <p:nvPicPr>
          <p:cNvPr id="484360" name="Picture 8" descr="Pictur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9124" y="2217606"/>
            <a:ext cx="793750" cy="673100"/>
          </a:xfrm>
          <a:prstGeom prst="rect">
            <a:avLst/>
          </a:prstGeom>
          <a:noFill/>
        </p:spPr>
      </p:pic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915607" y="2929842"/>
            <a:ext cx="1586738" cy="1541173"/>
            <a:chOff x="2457" y="2000"/>
            <a:chExt cx="901" cy="888"/>
          </a:xfrm>
        </p:grpSpPr>
        <p:pic>
          <p:nvPicPr>
            <p:cNvPr id="484364" name="Picture 12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</p:spPr>
        </p:pic>
        <p:sp>
          <p:nvSpPr>
            <p:cNvPr id="484365" name="Oval 13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4366" name="Freeform 14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" name="Group 15"/>
            <p:cNvGrpSpPr>
              <a:grpSpLocks/>
            </p:cNvGrpSpPr>
            <p:nvPr/>
          </p:nvGrpSpPr>
          <p:grpSpPr bwMode="auto">
            <a:xfrm rot="-1297425" flipH="1" flipV="1">
              <a:off x="2525" y="2693"/>
              <a:ext cx="781" cy="188"/>
              <a:chOff x="2532" y="1051"/>
              <a:chExt cx="893" cy="246"/>
            </a:xfrm>
          </p:grpSpPr>
          <p:grpSp>
            <p:nvGrpSpPr>
              <p:cNvPr id="4" name="Group 1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84369" name="AutoShape 17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84370" name="AutoShape 18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84371" name="AutoShape 19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84372" name="AutoShape 20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" name="Group 2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84374" name="AutoShape 22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84375" name="AutoShape 23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84376" name="AutoShape 24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84377" name="AutoShape 25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6" name="Group 46"/>
          <p:cNvGrpSpPr/>
          <p:nvPr/>
        </p:nvGrpSpPr>
        <p:grpSpPr>
          <a:xfrm>
            <a:off x="1193658" y="3159167"/>
            <a:ext cx="1043793" cy="1043793"/>
            <a:chOff x="5228992" y="1356763"/>
            <a:chExt cx="720000" cy="720000"/>
          </a:xfrm>
          <a:solidFill>
            <a:srgbClr val="00C2BA"/>
          </a:solidFill>
        </p:grpSpPr>
        <p:sp>
          <p:nvSpPr>
            <p:cNvPr id="48" name="Oval 47"/>
            <p:cNvSpPr/>
            <p:nvPr/>
          </p:nvSpPr>
          <p:spPr>
            <a:xfrm>
              <a:off x="5228992" y="1356763"/>
              <a:ext cx="720000" cy="720000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9" name="Rectangle 9">
              <a:extLst>
                <a:ext uri="{FF2B5EF4-FFF2-40B4-BE49-F238E27FC236}">
                  <a16:creationId xmlns:a16="http://schemas.microsoft.com/office/drawing/2014/main" id="{0DD3B7C6-BC6C-40F6-9117-7E30755CD3CB}"/>
                </a:ext>
              </a:extLst>
            </p:cNvPr>
            <p:cNvSpPr/>
            <p:nvPr/>
          </p:nvSpPr>
          <p:spPr>
            <a:xfrm>
              <a:off x="5436096" y="1563638"/>
              <a:ext cx="315199" cy="295054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50" name="Picture 49" descr="xanh-0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93408"/>
            <a:ext cx="9144000" cy="164592"/>
          </a:xfrm>
          <a:prstGeom prst="rect">
            <a:avLst/>
          </a:prstGeom>
        </p:spPr>
      </p:pic>
      <p:sp>
        <p:nvSpPr>
          <p:cNvPr id="31" name="Right Arrow 30"/>
          <p:cNvSpPr/>
          <p:nvPr/>
        </p:nvSpPr>
        <p:spPr bwMode="auto">
          <a:xfrm>
            <a:off x="2406568" y="3007055"/>
            <a:ext cx="694944" cy="310896"/>
          </a:xfrm>
          <a:prstGeom prst="rightArrow">
            <a:avLst/>
          </a:prstGeom>
          <a:solidFill>
            <a:srgbClr val="FFFFFF"/>
          </a:solidFill>
          <a:ln w="2857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charset="0"/>
            </a:endParaRPr>
          </a:p>
        </p:txBody>
      </p:sp>
      <p:sp>
        <p:nvSpPr>
          <p:cNvPr id="32" name="Rectangle 42"/>
          <p:cNvSpPr>
            <a:spLocks noChangeArrowheads="1"/>
          </p:cNvSpPr>
          <p:nvPr/>
        </p:nvSpPr>
        <p:spPr bwMode="white">
          <a:xfrm>
            <a:off x="3190649" y="2361008"/>
            <a:ext cx="604088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85750" algn="l">
              <a:lnSpc>
                <a:spcPct val="150000"/>
              </a:lnSpc>
            </a:pPr>
            <a:r>
              <a:rPr lang="vi-VN" dirty="0" smtClean="0">
                <a:solidFill>
                  <a:schemeClr val="bg1"/>
                </a:solidFill>
              </a:rPr>
              <a:t>Đảm bảo xây dựng các khóa ôn, luyện thi của tất cả các bộ môn trước kỳ thi tốt nghiệp THCS và THPT</a:t>
            </a:r>
            <a:endParaRPr lang="vi-VN" dirty="0">
              <a:solidFill>
                <a:schemeClr val="bg1"/>
              </a:solidFill>
            </a:endParaRPr>
          </a:p>
        </p:txBody>
      </p:sp>
      <p:sp>
        <p:nvSpPr>
          <p:cNvPr id="27" name="AutoShape 5"/>
          <p:cNvSpPr>
            <a:spLocks noChangeArrowheads="1"/>
          </p:cNvSpPr>
          <p:nvPr/>
        </p:nvSpPr>
        <p:spPr bwMode="gray">
          <a:xfrm>
            <a:off x="3141638" y="3962378"/>
            <a:ext cx="5794971" cy="1806826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1">
                  <a:gamma/>
                  <a:tint val="76078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Rectangle 42"/>
          <p:cNvSpPr>
            <a:spLocks noChangeArrowheads="1"/>
          </p:cNvSpPr>
          <p:nvPr/>
        </p:nvSpPr>
        <p:spPr bwMode="white">
          <a:xfrm>
            <a:off x="3234778" y="3989767"/>
            <a:ext cx="902949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85750" algn="l">
              <a:lnSpc>
                <a:spcPct val="150000"/>
              </a:lnSpc>
            </a:pPr>
            <a:r>
              <a:rPr lang="vi-VN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Đảm bảo việc cập nhật các khóa </a:t>
            </a:r>
            <a:endParaRPr lang="en-US" kern="0" dirty="0" smtClean="0">
              <a:solidFill>
                <a:schemeClr val="bg1"/>
              </a:solidFill>
              <a:uFill>
                <a:solidFill>
                  <a:srgbClr val="080E15"/>
                </a:solidFill>
              </a:uFill>
            </a:endParaRPr>
          </a:p>
          <a:p>
            <a:pPr indent="-285750" algn="l">
              <a:lnSpc>
                <a:spcPct val="150000"/>
              </a:lnSpc>
            </a:pPr>
            <a:r>
              <a:rPr lang="vi-VN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ôn luyện thi theo định hướng mỗi năm, </a:t>
            </a:r>
            <a:endParaRPr lang="en-US" kern="0" dirty="0" smtClean="0">
              <a:solidFill>
                <a:schemeClr val="bg1"/>
              </a:solidFill>
              <a:uFill>
                <a:solidFill>
                  <a:srgbClr val="080E15"/>
                </a:solidFill>
              </a:uFill>
            </a:endParaRPr>
          </a:p>
          <a:p>
            <a:pPr indent="-285750" algn="l">
              <a:lnSpc>
                <a:spcPct val="150000"/>
              </a:lnSpc>
            </a:pPr>
            <a:r>
              <a:rPr lang="vi-VN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giúp các học sinh và phụ huynh theo sát </a:t>
            </a:r>
            <a:endParaRPr lang="en-US" kern="0" dirty="0" smtClean="0">
              <a:solidFill>
                <a:schemeClr val="bg1"/>
              </a:solidFill>
              <a:uFill>
                <a:solidFill>
                  <a:srgbClr val="080E15"/>
                </a:solidFill>
              </a:uFill>
            </a:endParaRPr>
          </a:p>
          <a:p>
            <a:pPr indent="-285750" algn="l">
              <a:lnSpc>
                <a:spcPct val="150000"/>
              </a:lnSpc>
            </a:pPr>
            <a:r>
              <a:rPr lang="vi-VN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chương trình ôn luyện thi mỗi</a:t>
            </a:r>
            <a:r>
              <a:rPr lang="en-US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vi-VN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năm</a:t>
            </a:r>
            <a:endParaRPr lang="vi-VN" kern="0" dirty="0">
              <a:solidFill>
                <a:schemeClr val="bg1"/>
              </a:solidFill>
              <a:uFill>
                <a:solidFill>
                  <a:srgbClr val="080E15"/>
                </a:solidFill>
              </a:uFill>
            </a:endParaRPr>
          </a:p>
        </p:txBody>
      </p:sp>
      <p:sp>
        <p:nvSpPr>
          <p:cNvPr id="29" name="Right Arrow 28"/>
          <p:cNvSpPr/>
          <p:nvPr/>
        </p:nvSpPr>
        <p:spPr bwMode="auto">
          <a:xfrm>
            <a:off x="2395226" y="4135979"/>
            <a:ext cx="694944" cy="310896"/>
          </a:xfrm>
          <a:prstGeom prst="rightArrow">
            <a:avLst/>
          </a:prstGeom>
          <a:solidFill>
            <a:srgbClr val="FFFFFF"/>
          </a:solidFill>
          <a:ln w="2857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707801" y="354830"/>
            <a:ext cx="39934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4. ĐỐI TÁC SẼ LÀM GÌ</a:t>
            </a:r>
            <a:endParaRPr lang="en-US" sz="2800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3786930" y="-597357"/>
            <a:ext cx="2864262" cy="3796332"/>
            <a:chOff x="3810496" y="1813942"/>
            <a:chExt cx="279400" cy="277813"/>
          </a:xfrm>
          <a:solidFill>
            <a:schemeClr val="tx2">
              <a:lumMod val="20000"/>
              <a:lumOff val="80000"/>
              <a:alpha val="5000"/>
            </a:schemeClr>
          </a:solidFill>
        </p:grpSpPr>
        <p:sp>
          <p:nvSpPr>
            <p:cNvPr id="16" name="Freeform 53"/>
            <p:cNvSpPr>
              <a:spLocks noChangeArrowheads="1"/>
            </p:cNvSpPr>
            <p:nvPr/>
          </p:nvSpPr>
          <p:spPr bwMode="auto">
            <a:xfrm>
              <a:off x="3872409" y="1883792"/>
              <a:ext cx="153987" cy="146050"/>
            </a:xfrm>
            <a:custGeom>
              <a:avLst/>
              <a:gdLst>
                <a:gd name="T0" fmla="*/ 425 w 426"/>
                <a:gd name="T1" fmla="*/ 193 h 406"/>
                <a:gd name="T2" fmla="*/ 425 w 426"/>
                <a:gd name="T3" fmla="*/ 193 h 406"/>
                <a:gd name="T4" fmla="*/ 213 w 426"/>
                <a:gd name="T5" fmla="*/ 0 h 406"/>
                <a:gd name="T6" fmla="*/ 0 w 426"/>
                <a:gd name="T7" fmla="*/ 193 h 406"/>
                <a:gd name="T8" fmla="*/ 213 w 426"/>
                <a:gd name="T9" fmla="*/ 405 h 406"/>
                <a:gd name="T10" fmla="*/ 425 w 426"/>
                <a:gd name="T11" fmla="*/ 19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" h="406">
                  <a:moveTo>
                    <a:pt x="425" y="193"/>
                  </a:moveTo>
                  <a:lnTo>
                    <a:pt x="425" y="193"/>
                  </a:lnTo>
                  <a:cubicBezTo>
                    <a:pt x="425" y="78"/>
                    <a:pt x="328" y="0"/>
                    <a:pt x="213" y="0"/>
                  </a:cubicBezTo>
                  <a:cubicBezTo>
                    <a:pt x="97" y="0"/>
                    <a:pt x="0" y="78"/>
                    <a:pt x="0" y="193"/>
                  </a:cubicBezTo>
                  <a:cubicBezTo>
                    <a:pt x="0" y="309"/>
                    <a:pt x="97" y="405"/>
                    <a:pt x="213" y="405"/>
                  </a:cubicBezTo>
                  <a:cubicBezTo>
                    <a:pt x="328" y="405"/>
                    <a:pt x="425" y="309"/>
                    <a:pt x="425" y="1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" name="Freeform 54"/>
            <p:cNvSpPr>
              <a:spLocks noChangeArrowheads="1"/>
            </p:cNvSpPr>
            <p:nvPr/>
          </p:nvSpPr>
          <p:spPr bwMode="auto">
            <a:xfrm>
              <a:off x="3810496" y="1947292"/>
              <a:ext cx="41275" cy="20638"/>
            </a:xfrm>
            <a:custGeom>
              <a:avLst/>
              <a:gdLst>
                <a:gd name="T0" fmla="*/ 115 w 116"/>
                <a:gd name="T1" fmla="*/ 58 h 59"/>
                <a:gd name="T2" fmla="*/ 115 w 116"/>
                <a:gd name="T3" fmla="*/ 58 h 59"/>
                <a:gd name="T4" fmla="*/ 115 w 116"/>
                <a:gd name="T5" fmla="*/ 0 h 59"/>
                <a:gd name="T6" fmla="*/ 115 w 116"/>
                <a:gd name="T7" fmla="*/ 0 h 59"/>
                <a:gd name="T8" fmla="*/ 115 w 116"/>
                <a:gd name="T9" fmla="*/ 0 h 59"/>
                <a:gd name="T10" fmla="*/ 0 w 116"/>
                <a:gd name="T11" fmla="*/ 19 h 59"/>
                <a:gd name="T12" fmla="*/ 0 w 116"/>
                <a:gd name="T13" fmla="*/ 38 h 59"/>
                <a:gd name="T14" fmla="*/ 115 w 116"/>
                <a:gd name="T15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59">
                  <a:moveTo>
                    <a:pt x="115" y="58"/>
                  </a:moveTo>
                  <a:lnTo>
                    <a:pt x="115" y="58"/>
                  </a:lnTo>
                  <a:cubicBezTo>
                    <a:pt x="115" y="0"/>
                    <a:pt x="115" y="0"/>
                    <a:pt x="115" y="0"/>
                  </a:cubicBezTo>
                  <a:lnTo>
                    <a:pt x="115" y="0"/>
                  </a:lnTo>
                  <a:lnTo>
                    <a:pt x="115" y="0"/>
                  </a:lnTo>
                  <a:cubicBezTo>
                    <a:pt x="0" y="19"/>
                    <a:pt x="0" y="19"/>
                    <a:pt x="0" y="19"/>
                  </a:cubicBezTo>
                  <a:lnTo>
                    <a:pt x="0" y="38"/>
                  </a:lnTo>
                  <a:cubicBezTo>
                    <a:pt x="115" y="58"/>
                    <a:pt x="115" y="58"/>
                    <a:pt x="115" y="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" name="Freeform 55"/>
            <p:cNvSpPr>
              <a:spLocks noChangeArrowheads="1"/>
            </p:cNvSpPr>
            <p:nvPr/>
          </p:nvSpPr>
          <p:spPr bwMode="auto">
            <a:xfrm>
              <a:off x="4047034" y="1947292"/>
              <a:ext cx="42862" cy="20638"/>
            </a:xfrm>
            <a:custGeom>
              <a:avLst/>
              <a:gdLst>
                <a:gd name="T0" fmla="*/ 116 w 117"/>
                <a:gd name="T1" fmla="*/ 19 h 59"/>
                <a:gd name="T2" fmla="*/ 116 w 117"/>
                <a:gd name="T3" fmla="*/ 19 h 59"/>
                <a:gd name="T4" fmla="*/ 0 w 117"/>
                <a:gd name="T5" fmla="*/ 0 h 59"/>
                <a:gd name="T6" fmla="*/ 0 w 117"/>
                <a:gd name="T7" fmla="*/ 0 h 59"/>
                <a:gd name="T8" fmla="*/ 0 w 117"/>
                <a:gd name="T9" fmla="*/ 0 h 59"/>
                <a:gd name="T10" fmla="*/ 0 w 117"/>
                <a:gd name="T11" fmla="*/ 58 h 59"/>
                <a:gd name="T12" fmla="*/ 0 w 117"/>
                <a:gd name="T13" fmla="*/ 58 h 59"/>
                <a:gd name="T14" fmla="*/ 0 w 117"/>
                <a:gd name="T15" fmla="*/ 58 h 59"/>
                <a:gd name="T16" fmla="*/ 116 w 117"/>
                <a:gd name="T17" fmla="*/ 38 h 59"/>
                <a:gd name="T18" fmla="*/ 116 w 117"/>
                <a:gd name="T19" fmla="*/ 1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59">
                  <a:moveTo>
                    <a:pt x="116" y="19"/>
                  </a:moveTo>
                  <a:lnTo>
                    <a:pt x="116" y="19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58"/>
                    <a:pt x="0" y="58"/>
                    <a:pt x="0" y="58"/>
                  </a:cubicBezTo>
                  <a:lnTo>
                    <a:pt x="0" y="58"/>
                  </a:lnTo>
                  <a:lnTo>
                    <a:pt x="0" y="58"/>
                  </a:lnTo>
                  <a:cubicBezTo>
                    <a:pt x="116" y="38"/>
                    <a:pt x="116" y="38"/>
                    <a:pt x="116" y="38"/>
                  </a:cubicBezTo>
                  <a:lnTo>
                    <a:pt x="116" y="1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" name="Freeform 56"/>
            <p:cNvSpPr>
              <a:spLocks noChangeArrowheads="1"/>
            </p:cNvSpPr>
            <p:nvPr/>
          </p:nvSpPr>
          <p:spPr bwMode="auto">
            <a:xfrm>
              <a:off x="3935909" y="2050480"/>
              <a:ext cx="28575" cy="41275"/>
            </a:xfrm>
            <a:custGeom>
              <a:avLst/>
              <a:gdLst>
                <a:gd name="T0" fmla="*/ 58 w 78"/>
                <a:gd name="T1" fmla="*/ 0 h 116"/>
                <a:gd name="T2" fmla="*/ 58 w 78"/>
                <a:gd name="T3" fmla="*/ 0 h 116"/>
                <a:gd name="T4" fmla="*/ 0 w 78"/>
                <a:gd name="T5" fmla="*/ 0 h 116"/>
                <a:gd name="T6" fmla="*/ 0 w 78"/>
                <a:gd name="T7" fmla="*/ 0 h 116"/>
                <a:gd name="T8" fmla="*/ 0 w 78"/>
                <a:gd name="T9" fmla="*/ 0 h 116"/>
                <a:gd name="T10" fmla="*/ 39 w 78"/>
                <a:gd name="T11" fmla="*/ 115 h 116"/>
                <a:gd name="T12" fmla="*/ 39 w 78"/>
                <a:gd name="T13" fmla="*/ 115 h 116"/>
                <a:gd name="T14" fmla="*/ 77 w 78"/>
                <a:gd name="T15" fmla="*/ 0 h 116"/>
                <a:gd name="T16" fmla="*/ 77 w 78"/>
                <a:gd name="T17" fmla="*/ 0 h 116"/>
                <a:gd name="T18" fmla="*/ 58 w 78"/>
                <a:gd name="T1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16">
                  <a:moveTo>
                    <a:pt x="58" y="0"/>
                  </a:moveTo>
                  <a:lnTo>
                    <a:pt x="58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39" y="115"/>
                    <a:pt x="39" y="115"/>
                    <a:pt x="39" y="115"/>
                  </a:cubicBezTo>
                  <a:lnTo>
                    <a:pt x="39" y="115"/>
                  </a:lnTo>
                  <a:cubicBezTo>
                    <a:pt x="77" y="0"/>
                    <a:pt x="77" y="0"/>
                    <a:pt x="77" y="0"/>
                  </a:cubicBezTo>
                  <a:lnTo>
                    <a:pt x="77" y="0"/>
                  </a:ln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" name="Freeform 57"/>
            <p:cNvSpPr>
              <a:spLocks noChangeArrowheads="1"/>
            </p:cNvSpPr>
            <p:nvPr/>
          </p:nvSpPr>
          <p:spPr bwMode="auto">
            <a:xfrm>
              <a:off x="3935909" y="1813942"/>
              <a:ext cx="28575" cy="49213"/>
            </a:xfrm>
            <a:custGeom>
              <a:avLst/>
              <a:gdLst>
                <a:gd name="T0" fmla="*/ 0 w 78"/>
                <a:gd name="T1" fmla="*/ 135 h 136"/>
                <a:gd name="T2" fmla="*/ 0 w 78"/>
                <a:gd name="T3" fmla="*/ 135 h 136"/>
                <a:gd name="T4" fmla="*/ 58 w 78"/>
                <a:gd name="T5" fmla="*/ 135 h 136"/>
                <a:gd name="T6" fmla="*/ 77 w 78"/>
                <a:gd name="T7" fmla="*/ 135 h 136"/>
                <a:gd name="T8" fmla="*/ 77 w 78"/>
                <a:gd name="T9" fmla="*/ 135 h 136"/>
                <a:gd name="T10" fmla="*/ 39 w 78"/>
                <a:gd name="T11" fmla="*/ 19 h 136"/>
                <a:gd name="T12" fmla="*/ 39 w 78"/>
                <a:gd name="T13" fmla="*/ 19 h 136"/>
                <a:gd name="T14" fmla="*/ 0 w 78"/>
                <a:gd name="T15" fmla="*/ 13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36">
                  <a:moveTo>
                    <a:pt x="0" y="135"/>
                  </a:moveTo>
                  <a:lnTo>
                    <a:pt x="0" y="135"/>
                  </a:lnTo>
                  <a:cubicBezTo>
                    <a:pt x="58" y="135"/>
                    <a:pt x="58" y="135"/>
                    <a:pt x="58" y="135"/>
                  </a:cubicBezTo>
                  <a:lnTo>
                    <a:pt x="77" y="135"/>
                  </a:lnTo>
                  <a:lnTo>
                    <a:pt x="77" y="135"/>
                  </a:lnTo>
                  <a:cubicBezTo>
                    <a:pt x="39" y="19"/>
                    <a:pt x="39" y="19"/>
                    <a:pt x="39" y="19"/>
                  </a:cubicBezTo>
                  <a:cubicBezTo>
                    <a:pt x="39" y="0"/>
                    <a:pt x="39" y="0"/>
                    <a:pt x="39" y="19"/>
                  </a:cubicBezTo>
                  <a:cubicBezTo>
                    <a:pt x="0" y="135"/>
                    <a:pt x="0" y="135"/>
                    <a:pt x="0" y="13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" name="Freeform 58"/>
            <p:cNvSpPr>
              <a:spLocks noChangeArrowheads="1"/>
            </p:cNvSpPr>
            <p:nvPr/>
          </p:nvSpPr>
          <p:spPr bwMode="auto">
            <a:xfrm>
              <a:off x="3851771" y="2015555"/>
              <a:ext cx="34925" cy="42862"/>
            </a:xfrm>
            <a:custGeom>
              <a:avLst/>
              <a:gdLst>
                <a:gd name="T0" fmla="*/ 58 w 98"/>
                <a:gd name="T1" fmla="*/ 0 h 117"/>
                <a:gd name="T2" fmla="*/ 58 w 98"/>
                <a:gd name="T3" fmla="*/ 0 h 117"/>
                <a:gd name="T4" fmla="*/ 58 w 98"/>
                <a:gd name="T5" fmla="*/ 0 h 117"/>
                <a:gd name="T6" fmla="*/ 58 w 98"/>
                <a:gd name="T7" fmla="*/ 0 h 117"/>
                <a:gd name="T8" fmla="*/ 0 w 98"/>
                <a:gd name="T9" fmla="*/ 97 h 117"/>
                <a:gd name="T10" fmla="*/ 0 w 98"/>
                <a:gd name="T11" fmla="*/ 97 h 117"/>
                <a:gd name="T12" fmla="*/ 97 w 98"/>
                <a:gd name="T13" fmla="*/ 38 h 117"/>
                <a:gd name="T14" fmla="*/ 97 w 98"/>
                <a:gd name="T15" fmla="*/ 38 h 117"/>
                <a:gd name="T16" fmla="*/ 97 w 98"/>
                <a:gd name="T17" fmla="*/ 38 h 117"/>
                <a:gd name="T18" fmla="*/ 58 w 98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58" y="0"/>
                  </a:moveTo>
                  <a:lnTo>
                    <a:pt x="58" y="0"/>
                  </a:lnTo>
                  <a:lnTo>
                    <a:pt x="58" y="0"/>
                  </a:lnTo>
                  <a:lnTo>
                    <a:pt x="58" y="0"/>
                  </a:ln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116"/>
                    <a:pt x="0" y="97"/>
                  </a:cubicBezTo>
                  <a:cubicBezTo>
                    <a:pt x="97" y="38"/>
                    <a:pt x="97" y="38"/>
                    <a:pt x="97" y="38"/>
                  </a:cubicBezTo>
                  <a:lnTo>
                    <a:pt x="97" y="38"/>
                  </a:lnTo>
                  <a:lnTo>
                    <a:pt x="97" y="38"/>
                  </a:ln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" name="Freeform 59"/>
            <p:cNvSpPr>
              <a:spLocks noChangeArrowheads="1"/>
            </p:cNvSpPr>
            <p:nvPr/>
          </p:nvSpPr>
          <p:spPr bwMode="auto">
            <a:xfrm>
              <a:off x="4005759" y="1856805"/>
              <a:ext cx="42862" cy="42862"/>
            </a:xfrm>
            <a:custGeom>
              <a:avLst/>
              <a:gdLst>
                <a:gd name="T0" fmla="*/ 38 w 117"/>
                <a:gd name="T1" fmla="*/ 116 h 117"/>
                <a:gd name="T2" fmla="*/ 38 w 117"/>
                <a:gd name="T3" fmla="*/ 116 h 117"/>
                <a:gd name="T4" fmla="*/ 58 w 117"/>
                <a:gd name="T5" fmla="*/ 116 h 117"/>
                <a:gd name="T6" fmla="*/ 58 w 117"/>
                <a:gd name="T7" fmla="*/ 116 h 117"/>
                <a:gd name="T8" fmla="*/ 116 w 117"/>
                <a:gd name="T9" fmla="*/ 19 h 117"/>
                <a:gd name="T10" fmla="*/ 116 w 117"/>
                <a:gd name="T11" fmla="*/ 0 h 117"/>
                <a:gd name="T12" fmla="*/ 0 w 117"/>
                <a:gd name="T13" fmla="*/ 58 h 117"/>
                <a:gd name="T14" fmla="*/ 0 w 117"/>
                <a:gd name="T15" fmla="*/ 58 h 117"/>
                <a:gd name="T16" fmla="*/ 0 w 117"/>
                <a:gd name="T17" fmla="*/ 77 h 117"/>
                <a:gd name="T18" fmla="*/ 38 w 117"/>
                <a:gd name="T19" fmla="*/ 1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38" y="116"/>
                  </a:moveTo>
                  <a:lnTo>
                    <a:pt x="38" y="116"/>
                  </a:lnTo>
                  <a:cubicBezTo>
                    <a:pt x="58" y="116"/>
                    <a:pt x="58" y="116"/>
                    <a:pt x="58" y="116"/>
                  </a:cubicBezTo>
                  <a:lnTo>
                    <a:pt x="58" y="116"/>
                  </a:lnTo>
                  <a:cubicBezTo>
                    <a:pt x="116" y="19"/>
                    <a:pt x="116" y="19"/>
                    <a:pt x="116" y="19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0" y="58"/>
                  </a:lnTo>
                  <a:cubicBezTo>
                    <a:pt x="0" y="77"/>
                    <a:pt x="0" y="77"/>
                    <a:pt x="0" y="77"/>
                  </a:cubicBezTo>
                  <a:lnTo>
                    <a:pt x="38" y="1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3" name="Freeform 60"/>
            <p:cNvSpPr>
              <a:spLocks noChangeArrowheads="1"/>
            </p:cNvSpPr>
            <p:nvPr/>
          </p:nvSpPr>
          <p:spPr bwMode="auto">
            <a:xfrm>
              <a:off x="3997821" y="2015555"/>
              <a:ext cx="42863" cy="42862"/>
            </a:xfrm>
            <a:custGeom>
              <a:avLst/>
              <a:gdLst>
                <a:gd name="T0" fmla="*/ 58 w 117"/>
                <a:gd name="T1" fmla="*/ 0 h 117"/>
                <a:gd name="T2" fmla="*/ 58 w 117"/>
                <a:gd name="T3" fmla="*/ 0 h 117"/>
                <a:gd name="T4" fmla="*/ 39 w 117"/>
                <a:gd name="T5" fmla="*/ 0 h 117"/>
                <a:gd name="T6" fmla="*/ 39 w 117"/>
                <a:gd name="T7" fmla="*/ 0 h 117"/>
                <a:gd name="T8" fmla="*/ 0 w 117"/>
                <a:gd name="T9" fmla="*/ 38 h 117"/>
                <a:gd name="T10" fmla="*/ 0 w 117"/>
                <a:gd name="T11" fmla="*/ 38 h 117"/>
                <a:gd name="T12" fmla="*/ 0 w 117"/>
                <a:gd name="T13" fmla="*/ 38 h 117"/>
                <a:gd name="T14" fmla="*/ 97 w 117"/>
                <a:gd name="T15" fmla="*/ 97 h 117"/>
                <a:gd name="T16" fmla="*/ 116 w 117"/>
                <a:gd name="T17" fmla="*/ 97 h 117"/>
                <a:gd name="T18" fmla="*/ 58 w 117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lnTo>
                    <a:pt x="58" y="0"/>
                  </a:lnTo>
                  <a:cubicBezTo>
                    <a:pt x="58" y="0"/>
                    <a:pt x="58" y="0"/>
                    <a:pt x="39" y="0"/>
                  </a:cubicBezTo>
                  <a:lnTo>
                    <a:pt x="39" y="0"/>
                  </a:lnTo>
                  <a:cubicBezTo>
                    <a:pt x="0" y="38"/>
                    <a:pt x="0" y="38"/>
                    <a:pt x="0" y="38"/>
                  </a:cubicBezTo>
                  <a:lnTo>
                    <a:pt x="0" y="38"/>
                  </a:lnTo>
                  <a:lnTo>
                    <a:pt x="0" y="38"/>
                  </a:lnTo>
                  <a:cubicBezTo>
                    <a:pt x="97" y="97"/>
                    <a:pt x="97" y="97"/>
                    <a:pt x="97" y="97"/>
                  </a:cubicBezTo>
                  <a:cubicBezTo>
                    <a:pt x="116" y="116"/>
                    <a:pt x="116" y="97"/>
                    <a:pt x="116" y="97"/>
                  </a:cubicBez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4" name="Freeform 61"/>
            <p:cNvSpPr>
              <a:spLocks noChangeArrowheads="1"/>
            </p:cNvSpPr>
            <p:nvPr/>
          </p:nvSpPr>
          <p:spPr bwMode="auto">
            <a:xfrm>
              <a:off x="3845421" y="1863155"/>
              <a:ext cx="34925" cy="34925"/>
            </a:xfrm>
            <a:custGeom>
              <a:avLst/>
              <a:gdLst>
                <a:gd name="T0" fmla="*/ 58 w 97"/>
                <a:gd name="T1" fmla="*/ 97 h 98"/>
                <a:gd name="T2" fmla="*/ 58 w 97"/>
                <a:gd name="T3" fmla="*/ 97 h 98"/>
                <a:gd name="T4" fmla="*/ 58 w 97"/>
                <a:gd name="T5" fmla="*/ 97 h 98"/>
                <a:gd name="T6" fmla="*/ 58 w 97"/>
                <a:gd name="T7" fmla="*/ 97 h 98"/>
                <a:gd name="T8" fmla="*/ 96 w 97"/>
                <a:gd name="T9" fmla="*/ 58 h 98"/>
                <a:gd name="T10" fmla="*/ 96 w 97"/>
                <a:gd name="T11" fmla="*/ 39 h 98"/>
                <a:gd name="T12" fmla="*/ 96 w 97"/>
                <a:gd name="T13" fmla="*/ 39 h 98"/>
                <a:gd name="T14" fmla="*/ 0 w 97"/>
                <a:gd name="T15" fmla="*/ 0 h 98"/>
                <a:gd name="T16" fmla="*/ 0 w 97"/>
                <a:gd name="T17" fmla="*/ 0 h 98"/>
                <a:gd name="T18" fmla="*/ 58 w 97"/>
                <a:gd name="T19" fmla="*/ 9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98">
                  <a:moveTo>
                    <a:pt x="58" y="97"/>
                  </a:moveTo>
                  <a:lnTo>
                    <a:pt x="58" y="97"/>
                  </a:lnTo>
                  <a:lnTo>
                    <a:pt x="58" y="97"/>
                  </a:lnTo>
                  <a:lnTo>
                    <a:pt x="58" y="97"/>
                  </a:lnTo>
                  <a:cubicBezTo>
                    <a:pt x="96" y="58"/>
                    <a:pt x="96" y="58"/>
                    <a:pt x="96" y="58"/>
                  </a:cubicBezTo>
                  <a:cubicBezTo>
                    <a:pt x="96" y="58"/>
                    <a:pt x="96" y="58"/>
                    <a:pt x="96" y="39"/>
                  </a:cubicBezTo>
                  <a:lnTo>
                    <a:pt x="96" y="39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58" y="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flipH="1">
            <a:off x="2276876" y="2728119"/>
            <a:ext cx="6867124" cy="4129881"/>
          </a:xfrm>
          <a:custGeom>
            <a:avLst/>
            <a:gdLst>
              <a:gd name="connsiteX0" fmla="*/ 18307563 w 18307563"/>
              <a:gd name="connsiteY0" fmla="*/ 0 h 8259762"/>
              <a:gd name="connsiteX1" fmla="*/ 0 w 18307563"/>
              <a:gd name="connsiteY1" fmla="*/ 0 h 8259762"/>
              <a:gd name="connsiteX2" fmla="*/ 0 w 18307563"/>
              <a:gd name="connsiteY2" fmla="*/ 8259762 h 8259762"/>
              <a:gd name="connsiteX3" fmla="*/ 14072701 w 18307563"/>
              <a:gd name="connsiteY3" fmla="*/ 8259762 h 825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07563" h="8259762">
                <a:moveTo>
                  <a:pt x="18307563" y="0"/>
                </a:moveTo>
                <a:lnTo>
                  <a:pt x="0" y="0"/>
                </a:lnTo>
                <a:lnTo>
                  <a:pt x="0" y="8259762"/>
                </a:lnTo>
                <a:lnTo>
                  <a:pt x="14072701" y="8259762"/>
                </a:lnTo>
                <a:close/>
              </a:path>
            </a:pathLst>
          </a:custGeom>
          <a:gradFill>
            <a:gsLst>
              <a:gs pos="0">
                <a:srgbClr val="0066CC"/>
              </a:gs>
              <a:gs pos="100000">
                <a:schemeClr val="accent5"/>
              </a:gs>
            </a:gsLst>
            <a:lin ang="0" scaled="1"/>
          </a:gradFill>
          <a:ln w="127000" cap="rnd">
            <a:noFill/>
          </a:ln>
          <a:effectLst>
            <a:outerShdw blurRad="101600" dist="139700" dir="8040000" sx="91000" sy="91000" algn="t" rotWithShape="0">
              <a:prstClr val="black">
                <a:alpha val="30000"/>
              </a:prstClr>
            </a:outerShdw>
            <a:softEdge rad="0"/>
          </a:effectLst>
        </p:spPr>
        <p:txBody>
          <a:bodyPr vert="horz" lIns="34290" tIns="17145" rIns="34290" bIns="17145" rtlCol="0" anchor="ctr"/>
          <a:lstStyle/>
          <a:p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" b="54"/>
          <a:stretch>
            <a:fillRect/>
          </a:stretch>
        </p:blipFill>
        <p:spPr/>
      </p:pic>
      <p:pic>
        <p:nvPicPr>
          <p:cNvPr id="29" name="Picture Placeholder 28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5" r="14585"/>
          <a:stretch>
            <a:fillRect/>
          </a:stretch>
        </p:blipFill>
        <p:spPr/>
      </p:pic>
      <p:pic>
        <p:nvPicPr>
          <p:cNvPr id="25" name="Picture Placeholder 24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37" b="11337"/>
          <a:stretch>
            <a:fillRect/>
          </a:stretch>
        </p:blipFill>
        <p:spPr/>
      </p:pic>
      <p:sp>
        <p:nvSpPr>
          <p:cNvPr id="28" name="Rectangle 27"/>
          <p:cNvSpPr/>
          <p:nvPr/>
        </p:nvSpPr>
        <p:spPr>
          <a:xfrm>
            <a:off x="2429193" y="2827264"/>
            <a:ext cx="778654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4000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4000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4000" spc="150" dirty="0" smtClean="0">
                <a:ln w="11430"/>
                <a:solidFill>
                  <a:srgbClr val="FFC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QUYỀN LỢI CHUNG</a:t>
            </a:r>
            <a:endParaRPr lang="en-US" sz="4000" b="1" cap="none" spc="150" dirty="0">
              <a:ln w="11430"/>
              <a:solidFill>
                <a:srgbClr val="FFC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0" name="Flowchart: Decision 29"/>
          <p:cNvSpPr/>
          <p:nvPr/>
        </p:nvSpPr>
        <p:spPr bwMode="auto">
          <a:xfrm>
            <a:off x="2964447" y="3568329"/>
            <a:ext cx="624562" cy="418456"/>
          </a:xfrm>
          <a:prstGeom prst="flowChartDecision">
            <a:avLst/>
          </a:prstGeom>
          <a:solidFill>
            <a:srgbClr val="FFFFFF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Flowchart: Decision 25"/>
          <p:cNvSpPr/>
          <p:nvPr/>
        </p:nvSpPr>
        <p:spPr bwMode="auto">
          <a:xfrm>
            <a:off x="2990088" y="3374136"/>
            <a:ext cx="713232" cy="477865"/>
          </a:xfrm>
          <a:prstGeom prst="flowChartDecision">
            <a:avLst/>
          </a:prstGeom>
          <a:solidFill>
            <a:srgbClr val="FFFF00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rgbClr val="FF66FF"/>
              </a:solidFill>
              <a:effectLst/>
              <a:latin typeface="Arial" charset="0"/>
            </a:endParaRPr>
          </a:p>
        </p:txBody>
      </p:sp>
      <p:pic>
        <p:nvPicPr>
          <p:cNvPr id="27" name="Picture 26" descr="Huong Viet logo-0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49112" y="265135"/>
            <a:ext cx="1860393" cy="4572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148527565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6634036" y="2552573"/>
            <a:ext cx="2170112" cy="1635379"/>
            <a:chOff x="3838" y="1442"/>
            <a:chExt cx="1489" cy="2054"/>
          </a:xfrm>
        </p:grpSpPr>
        <p:sp>
          <p:nvSpPr>
            <p:cNvPr id="477212" name="AutoShape 28"/>
            <p:cNvSpPr>
              <a:spLocks noChangeArrowheads="1"/>
            </p:cNvSpPr>
            <p:nvPr/>
          </p:nvSpPr>
          <p:spPr bwMode="gray">
            <a:xfrm>
              <a:off x="3840" y="1442"/>
              <a:ext cx="1487" cy="2054"/>
            </a:xfrm>
            <a:prstGeom prst="roundRect">
              <a:avLst>
                <a:gd name="adj" fmla="val 12574"/>
              </a:avLst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7213" name="AutoShape 29"/>
            <p:cNvSpPr>
              <a:spLocks noChangeArrowheads="1"/>
            </p:cNvSpPr>
            <p:nvPr/>
          </p:nvSpPr>
          <p:spPr bwMode="gray">
            <a:xfrm>
              <a:off x="3838" y="2963"/>
              <a:ext cx="1481" cy="529"/>
            </a:xfrm>
            <a:prstGeom prst="roundRect">
              <a:avLst>
                <a:gd name="adj" fmla="val 32134"/>
              </a:avLst>
            </a:prstGeom>
            <a:gradFill rotWithShape="1">
              <a:gsLst>
                <a:gs pos="0">
                  <a:schemeClr val="folHlink">
                    <a:alpha val="0"/>
                  </a:schemeClr>
                </a:gs>
                <a:gs pos="100000">
                  <a:schemeClr val="folHlink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7214" name="AutoShape 30"/>
            <p:cNvSpPr>
              <a:spLocks noChangeArrowheads="1"/>
            </p:cNvSpPr>
            <p:nvPr/>
          </p:nvSpPr>
          <p:spPr bwMode="gray">
            <a:xfrm>
              <a:off x="3851" y="1448"/>
              <a:ext cx="1462" cy="530"/>
            </a:xfrm>
            <a:prstGeom prst="roundRect">
              <a:avLst>
                <a:gd name="adj" fmla="val 31319"/>
              </a:avLst>
            </a:prstGeom>
            <a:gradFill rotWithShape="1">
              <a:gsLst>
                <a:gs pos="0">
                  <a:schemeClr val="folHlink">
                    <a:gamma/>
                    <a:tint val="33333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4059492" y="3272473"/>
            <a:ext cx="2496756" cy="1080071"/>
            <a:chOff x="2234" y="1634"/>
            <a:chExt cx="1489" cy="1862"/>
          </a:xfrm>
        </p:grpSpPr>
        <p:sp>
          <p:nvSpPr>
            <p:cNvPr id="477208" name="AutoShape 24"/>
            <p:cNvSpPr>
              <a:spLocks noChangeArrowheads="1"/>
            </p:cNvSpPr>
            <p:nvPr/>
          </p:nvSpPr>
          <p:spPr bwMode="gray">
            <a:xfrm>
              <a:off x="2236" y="1634"/>
              <a:ext cx="1487" cy="1862"/>
            </a:xfrm>
            <a:prstGeom prst="roundRect">
              <a:avLst>
                <a:gd name="adj" fmla="val 12574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7209" name="AutoShape 25"/>
            <p:cNvSpPr>
              <a:spLocks noChangeArrowheads="1"/>
            </p:cNvSpPr>
            <p:nvPr/>
          </p:nvSpPr>
          <p:spPr bwMode="gray">
            <a:xfrm>
              <a:off x="2234" y="3013"/>
              <a:ext cx="1488" cy="479"/>
            </a:xfrm>
            <a:prstGeom prst="roundRect">
              <a:avLst>
                <a:gd name="adj" fmla="val 42588"/>
              </a:avLst>
            </a:prstGeom>
            <a:gradFill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7210" name="AutoShape 26"/>
            <p:cNvSpPr>
              <a:spLocks noChangeArrowheads="1"/>
            </p:cNvSpPr>
            <p:nvPr/>
          </p:nvSpPr>
          <p:spPr bwMode="gray">
            <a:xfrm>
              <a:off x="2241" y="1640"/>
              <a:ext cx="1475" cy="479"/>
            </a:xfrm>
            <a:prstGeom prst="roundRect">
              <a:avLst>
                <a:gd name="adj" fmla="val 35907"/>
              </a:avLst>
            </a:prstGeom>
            <a:gradFill rotWithShape="1">
              <a:gsLst>
                <a:gs pos="0">
                  <a:schemeClr val="accent2">
                    <a:gamma/>
                    <a:tint val="33333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1216152" y="3640709"/>
            <a:ext cx="2752535" cy="1882267"/>
            <a:chOff x="797" y="1945"/>
            <a:chExt cx="1489" cy="1584"/>
          </a:xfrm>
        </p:grpSpPr>
        <p:sp>
          <p:nvSpPr>
            <p:cNvPr id="477201" name="AutoShape 17"/>
            <p:cNvSpPr>
              <a:spLocks noChangeArrowheads="1"/>
            </p:cNvSpPr>
            <p:nvPr/>
          </p:nvSpPr>
          <p:spPr bwMode="gray">
            <a:xfrm>
              <a:off x="799" y="1945"/>
              <a:ext cx="1487" cy="1584"/>
            </a:xfrm>
            <a:prstGeom prst="roundRect">
              <a:avLst>
                <a:gd name="adj" fmla="val 12574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7203" name="AutoShape 19"/>
            <p:cNvSpPr>
              <a:spLocks noChangeArrowheads="1"/>
            </p:cNvSpPr>
            <p:nvPr/>
          </p:nvSpPr>
          <p:spPr bwMode="gray">
            <a:xfrm>
              <a:off x="797" y="3118"/>
              <a:ext cx="1488" cy="408"/>
            </a:xfrm>
            <a:prstGeom prst="roundRect">
              <a:avLst>
                <a:gd name="adj" fmla="val 49755"/>
              </a:avLst>
            </a:prstGeom>
            <a:gradFill rotWithShape="1">
              <a:gsLst>
                <a:gs pos="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7204" name="AutoShape 20"/>
            <p:cNvSpPr>
              <a:spLocks noChangeArrowheads="1"/>
            </p:cNvSpPr>
            <p:nvPr/>
          </p:nvSpPr>
          <p:spPr bwMode="gray">
            <a:xfrm>
              <a:off x="817" y="1950"/>
              <a:ext cx="1462" cy="408"/>
            </a:xfrm>
            <a:prstGeom prst="roundRect">
              <a:avLst>
                <a:gd name="adj" fmla="val 38727"/>
              </a:avLst>
            </a:prstGeom>
            <a:gradFill rotWithShape="1">
              <a:gsLst>
                <a:gs pos="0">
                  <a:schemeClr val="hlink">
                    <a:gamma/>
                    <a:tint val="33333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77190" name="WordArt 6"/>
          <p:cNvSpPr>
            <a:spLocks noChangeArrowheads="1" noChangeShapeType="1" noTextEdit="1"/>
          </p:cNvSpPr>
          <p:nvPr/>
        </p:nvSpPr>
        <p:spPr bwMode="gray">
          <a:xfrm>
            <a:off x="1417320" y="3019553"/>
            <a:ext cx="256032" cy="2549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0000"/>
              </a:avLst>
            </a:prstTxWarp>
          </a:bodyPr>
          <a:lstStyle/>
          <a:p>
            <a:r>
              <a:rPr lang="en-US" sz="3600" i="1" kern="10" dirty="0">
                <a:ln w="9525">
                  <a:noFill/>
                  <a:round/>
                  <a:headEnd/>
                  <a:tailEnd/>
                </a:ln>
                <a:solidFill>
                  <a:srgbClr val="FFFFFF">
                    <a:alpha val="50000"/>
                  </a:srgbClr>
                </a:solidFill>
                <a:latin typeface="Arial Black"/>
              </a:rPr>
              <a:t>01</a:t>
            </a:r>
          </a:p>
        </p:txBody>
      </p:sp>
      <p:sp>
        <p:nvSpPr>
          <p:cNvPr id="477193" name="Text Box 9"/>
          <p:cNvSpPr txBox="1">
            <a:spLocks noChangeArrowheads="1"/>
          </p:cNvSpPr>
          <p:nvPr/>
        </p:nvSpPr>
        <p:spPr bwMode="gray">
          <a:xfrm>
            <a:off x="1487107" y="3756216"/>
            <a:ext cx="224364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sz="1600" dirty="0" err="1" smtClean="0">
                <a:solidFill>
                  <a:schemeClr val="accent3"/>
                </a:solidFill>
              </a:rPr>
              <a:t>Số</a:t>
            </a:r>
            <a:r>
              <a:rPr lang="en-US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err="1" smtClean="0">
                <a:solidFill>
                  <a:schemeClr val="accent3"/>
                </a:solidFill>
              </a:rPr>
              <a:t>lượng</a:t>
            </a:r>
            <a:r>
              <a:rPr lang="en-US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err="1" smtClean="0">
                <a:solidFill>
                  <a:schemeClr val="accent3"/>
                </a:solidFill>
              </a:rPr>
              <a:t>hs</a:t>
            </a:r>
            <a:r>
              <a:rPr lang="en-US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err="1" smtClean="0">
                <a:solidFill>
                  <a:schemeClr val="accent3"/>
                </a:solidFill>
              </a:rPr>
              <a:t>thi</a:t>
            </a:r>
            <a:r>
              <a:rPr lang="en-US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err="1" smtClean="0">
                <a:solidFill>
                  <a:schemeClr val="accent3"/>
                </a:solidFill>
              </a:rPr>
              <a:t>lớp</a:t>
            </a:r>
            <a:r>
              <a:rPr lang="en-US" sz="1600" dirty="0" smtClean="0">
                <a:solidFill>
                  <a:schemeClr val="accent3"/>
                </a:solidFill>
              </a:rPr>
              <a:t> 10: 13.000 </a:t>
            </a:r>
            <a:r>
              <a:rPr lang="en-US" sz="1600" dirty="0" err="1" smtClean="0">
                <a:solidFill>
                  <a:schemeClr val="accent3"/>
                </a:solidFill>
              </a:rPr>
              <a:t>hs</a:t>
            </a:r>
            <a:r>
              <a:rPr lang="en-US" sz="1600" dirty="0" smtClean="0">
                <a:solidFill>
                  <a:schemeClr val="accent3"/>
                </a:solidFill>
              </a:rPr>
              <a:t> (1)</a:t>
            </a:r>
          </a:p>
          <a:p>
            <a:pPr algn="l"/>
            <a:endParaRPr lang="en-US" sz="1600" dirty="0" smtClean="0">
              <a:solidFill>
                <a:schemeClr val="accent3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US" sz="1600" dirty="0" err="1" smtClean="0">
                <a:solidFill>
                  <a:schemeClr val="accent3"/>
                </a:solidFill>
              </a:rPr>
              <a:t>Số</a:t>
            </a:r>
            <a:r>
              <a:rPr lang="en-US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err="1" smtClean="0">
                <a:solidFill>
                  <a:schemeClr val="accent3"/>
                </a:solidFill>
              </a:rPr>
              <a:t>lượng</a:t>
            </a:r>
            <a:r>
              <a:rPr lang="en-US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err="1" smtClean="0">
                <a:solidFill>
                  <a:schemeClr val="accent3"/>
                </a:solidFill>
              </a:rPr>
              <a:t>hs</a:t>
            </a:r>
            <a:r>
              <a:rPr lang="en-US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err="1" smtClean="0">
                <a:solidFill>
                  <a:schemeClr val="accent3"/>
                </a:solidFill>
              </a:rPr>
              <a:t>thi</a:t>
            </a:r>
            <a:r>
              <a:rPr lang="en-US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err="1" smtClean="0">
                <a:solidFill>
                  <a:schemeClr val="accent3"/>
                </a:solidFill>
              </a:rPr>
              <a:t>tốt</a:t>
            </a:r>
            <a:r>
              <a:rPr lang="en-US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err="1" smtClean="0">
                <a:solidFill>
                  <a:schemeClr val="accent3"/>
                </a:solidFill>
              </a:rPr>
              <a:t>nghiệp</a:t>
            </a:r>
            <a:r>
              <a:rPr lang="en-US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err="1" smtClean="0">
                <a:solidFill>
                  <a:schemeClr val="accent3"/>
                </a:solidFill>
              </a:rPr>
              <a:t>quốc</a:t>
            </a:r>
            <a:r>
              <a:rPr lang="en-US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err="1" smtClean="0">
                <a:solidFill>
                  <a:schemeClr val="accent3"/>
                </a:solidFill>
              </a:rPr>
              <a:t>gia</a:t>
            </a:r>
            <a:r>
              <a:rPr lang="en-US" sz="1600" dirty="0" smtClean="0">
                <a:solidFill>
                  <a:schemeClr val="accent3"/>
                </a:solidFill>
              </a:rPr>
              <a:t>: 10.000 </a:t>
            </a:r>
            <a:r>
              <a:rPr lang="en-US" sz="1600" dirty="0" err="1" smtClean="0">
                <a:solidFill>
                  <a:schemeClr val="accent3"/>
                </a:solidFill>
              </a:rPr>
              <a:t>hs</a:t>
            </a:r>
            <a:r>
              <a:rPr lang="en-US" sz="1600" dirty="0" smtClean="0">
                <a:solidFill>
                  <a:schemeClr val="accent3"/>
                </a:solidFill>
              </a:rPr>
              <a:t> (2)</a:t>
            </a:r>
          </a:p>
        </p:txBody>
      </p:sp>
      <p:sp>
        <p:nvSpPr>
          <p:cNvPr id="477194" name="Text Box 10"/>
          <p:cNvSpPr txBox="1">
            <a:spLocks noChangeArrowheads="1"/>
          </p:cNvSpPr>
          <p:nvPr/>
        </p:nvSpPr>
        <p:spPr bwMode="gray">
          <a:xfrm>
            <a:off x="4048189" y="3634169"/>
            <a:ext cx="2690939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sz="1600" dirty="0" smtClean="0">
                <a:solidFill>
                  <a:schemeClr val="accent3"/>
                </a:solidFill>
              </a:rPr>
              <a:t>(1) + (2) = 23.000 </a:t>
            </a:r>
            <a:r>
              <a:rPr lang="en-US" sz="1600" dirty="0" err="1" smtClean="0">
                <a:solidFill>
                  <a:schemeClr val="accent3"/>
                </a:solidFill>
              </a:rPr>
              <a:t>hs</a:t>
            </a:r>
            <a:r>
              <a:rPr lang="en-US" sz="1600" dirty="0" smtClean="0">
                <a:solidFill>
                  <a:schemeClr val="accent3"/>
                </a:solidFill>
              </a:rPr>
              <a:t> (3) </a:t>
            </a:r>
          </a:p>
        </p:txBody>
      </p:sp>
      <p:sp>
        <p:nvSpPr>
          <p:cNvPr id="477195" name="Text Box 11"/>
          <p:cNvSpPr txBox="1">
            <a:spLocks noChangeArrowheads="1"/>
          </p:cNvSpPr>
          <p:nvPr/>
        </p:nvSpPr>
        <p:spPr bwMode="gray">
          <a:xfrm>
            <a:off x="6734048" y="3040444"/>
            <a:ext cx="1957388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sz="1600" dirty="0" err="1" smtClean="0">
                <a:solidFill>
                  <a:schemeClr val="accent3"/>
                </a:solidFill>
              </a:rPr>
              <a:t>Khoảng</a:t>
            </a:r>
            <a:r>
              <a:rPr lang="en-US" sz="1600" dirty="0" smtClean="0">
                <a:solidFill>
                  <a:schemeClr val="accent3"/>
                </a:solidFill>
              </a:rPr>
              <a:t> 30% </a:t>
            </a:r>
            <a:r>
              <a:rPr lang="en-US" sz="1600" dirty="0" err="1" smtClean="0">
                <a:solidFill>
                  <a:schemeClr val="accent3"/>
                </a:solidFill>
              </a:rPr>
              <a:t>học</a:t>
            </a:r>
            <a:r>
              <a:rPr lang="en-US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err="1" smtClean="0">
                <a:solidFill>
                  <a:schemeClr val="accent3"/>
                </a:solidFill>
              </a:rPr>
              <a:t>sinh</a:t>
            </a:r>
            <a:r>
              <a:rPr lang="en-US" sz="1600" dirty="0" smtClean="0">
                <a:solidFill>
                  <a:schemeClr val="accent3"/>
                </a:solidFill>
              </a:rPr>
              <a:t> (3) </a:t>
            </a:r>
            <a:r>
              <a:rPr lang="en-US" sz="1600" dirty="0" err="1" smtClean="0">
                <a:solidFill>
                  <a:schemeClr val="accent3"/>
                </a:solidFill>
              </a:rPr>
              <a:t>có</a:t>
            </a:r>
            <a:r>
              <a:rPr lang="en-US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err="1" smtClean="0">
                <a:solidFill>
                  <a:schemeClr val="accent3"/>
                </a:solidFill>
              </a:rPr>
              <a:t>nhu</a:t>
            </a:r>
            <a:r>
              <a:rPr lang="en-US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err="1" smtClean="0">
                <a:solidFill>
                  <a:schemeClr val="accent3"/>
                </a:solidFill>
              </a:rPr>
              <a:t>cầu</a:t>
            </a:r>
            <a:r>
              <a:rPr lang="en-US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err="1" smtClean="0">
                <a:solidFill>
                  <a:schemeClr val="accent3"/>
                </a:solidFill>
              </a:rPr>
              <a:t>học</a:t>
            </a:r>
            <a:r>
              <a:rPr lang="en-US" sz="1600" dirty="0" smtClean="0">
                <a:solidFill>
                  <a:schemeClr val="accent3"/>
                </a:solidFill>
              </a:rPr>
              <a:t> </a:t>
            </a:r>
            <a:r>
              <a:rPr lang="en-US" sz="1600" dirty="0" err="1" smtClean="0">
                <a:solidFill>
                  <a:schemeClr val="accent3"/>
                </a:solidFill>
              </a:rPr>
              <a:t>là</a:t>
            </a:r>
            <a:r>
              <a:rPr lang="en-US" sz="1600" dirty="0" smtClean="0">
                <a:solidFill>
                  <a:schemeClr val="accent3"/>
                </a:solidFill>
              </a:rPr>
              <a:t>: 6.900 </a:t>
            </a:r>
            <a:r>
              <a:rPr lang="en-US" sz="1600" dirty="0" err="1" smtClean="0">
                <a:solidFill>
                  <a:schemeClr val="accent3"/>
                </a:solidFill>
              </a:rPr>
              <a:t>hs</a:t>
            </a:r>
            <a:r>
              <a:rPr lang="en-US" sz="1600" dirty="0" smtClean="0">
                <a:solidFill>
                  <a:schemeClr val="accent3"/>
                </a:solidFill>
              </a:rPr>
              <a:t> (4)</a:t>
            </a:r>
            <a:endParaRPr lang="en-US" sz="1600" b="0" dirty="0">
              <a:solidFill>
                <a:schemeClr val="accent3"/>
              </a:solidFill>
            </a:endParaRPr>
          </a:p>
        </p:txBody>
      </p:sp>
      <p:sp>
        <p:nvSpPr>
          <p:cNvPr id="477196" name="Text Box 12"/>
          <p:cNvSpPr txBox="1">
            <a:spLocks noChangeArrowheads="1"/>
          </p:cNvSpPr>
          <p:nvPr/>
        </p:nvSpPr>
        <p:spPr bwMode="black">
          <a:xfrm>
            <a:off x="1310132" y="2702687"/>
            <a:ext cx="2448052" cy="7848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err="1" smtClean="0"/>
              <a:t>Năm</a:t>
            </a:r>
            <a:r>
              <a:rPr lang="en-US" dirty="0" smtClean="0"/>
              <a:t> 2019</a:t>
            </a:r>
          </a:p>
          <a:p>
            <a:pPr>
              <a:spcBef>
                <a:spcPct val="50000"/>
              </a:spcBef>
            </a:pPr>
            <a:r>
              <a:rPr lang="en-US" dirty="0" smtClean="0"/>
              <a:t>TP </a:t>
            </a:r>
            <a:r>
              <a:rPr lang="en-US" dirty="0" err="1" smtClean="0"/>
              <a:t>Đà</a:t>
            </a:r>
            <a:r>
              <a:rPr lang="en-US" dirty="0" smtClean="0"/>
              <a:t> </a:t>
            </a:r>
            <a:r>
              <a:rPr lang="en-US" dirty="0" err="1" smtClean="0"/>
              <a:t>Nẵng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477197" name="Text Box 13"/>
          <p:cNvSpPr txBox="1">
            <a:spLocks noChangeArrowheads="1"/>
          </p:cNvSpPr>
          <p:nvPr/>
        </p:nvSpPr>
        <p:spPr bwMode="black">
          <a:xfrm>
            <a:off x="4030472" y="2280158"/>
            <a:ext cx="2489200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err="1" smtClean="0"/>
              <a:t>Tổng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r>
              <a:rPr lang="en-US" dirty="0" smtClean="0"/>
              <a:t> </a:t>
            </a:r>
            <a:r>
              <a:rPr lang="en-US" dirty="0" err="1" smtClean="0"/>
              <a:t>sinh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nhu</a:t>
            </a:r>
            <a:r>
              <a:rPr lang="en-US" dirty="0" smtClean="0"/>
              <a:t> </a:t>
            </a:r>
            <a:r>
              <a:rPr lang="en-US" dirty="0" err="1" smtClean="0"/>
              <a:t>cầu</a:t>
            </a:r>
            <a:r>
              <a:rPr lang="en-US" dirty="0" smtClean="0"/>
              <a:t> </a:t>
            </a:r>
            <a:r>
              <a:rPr lang="en-US" dirty="0" err="1" smtClean="0"/>
              <a:t>ôn</a:t>
            </a:r>
            <a:r>
              <a:rPr lang="en-US" dirty="0" smtClean="0"/>
              <a:t> </a:t>
            </a:r>
            <a:r>
              <a:rPr lang="en-US" dirty="0" err="1" smtClean="0"/>
              <a:t>luyện</a:t>
            </a:r>
            <a:r>
              <a:rPr lang="en-US" dirty="0" smtClean="0"/>
              <a:t> </a:t>
            </a:r>
            <a:r>
              <a:rPr lang="en-US" dirty="0" err="1" smtClean="0"/>
              <a:t>thi</a:t>
            </a:r>
            <a:endParaRPr lang="en-US" dirty="0"/>
          </a:p>
        </p:txBody>
      </p:sp>
      <p:sp>
        <p:nvSpPr>
          <p:cNvPr id="477198" name="Text Box 14"/>
          <p:cNvSpPr txBox="1">
            <a:spLocks noChangeArrowheads="1"/>
          </p:cNvSpPr>
          <p:nvPr/>
        </p:nvSpPr>
        <p:spPr bwMode="black">
          <a:xfrm>
            <a:off x="6678930" y="1773936"/>
            <a:ext cx="2135886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err="1" smtClean="0"/>
              <a:t>Trung</a:t>
            </a:r>
            <a:r>
              <a:rPr lang="en-US" dirty="0" smtClean="0"/>
              <a:t> </a:t>
            </a:r>
            <a:r>
              <a:rPr lang="en-US" dirty="0" err="1" smtClean="0"/>
              <a:t>bình</a:t>
            </a:r>
            <a:r>
              <a:rPr lang="en-US" dirty="0" smtClean="0"/>
              <a:t> website </a:t>
            </a:r>
            <a:r>
              <a:rPr lang="en-US" dirty="0" err="1" smtClean="0"/>
              <a:t>tiếp</a:t>
            </a:r>
            <a:r>
              <a:rPr lang="en-US" dirty="0" smtClean="0"/>
              <a:t> </a:t>
            </a:r>
            <a:r>
              <a:rPr lang="en-US" dirty="0" err="1" smtClean="0"/>
              <a:t>cận</a:t>
            </a:r>
            <a:endParaRPr lang="en-US" dirty="0"/>
          </a:p>
        </p:txBody>
      </p:sp>
      <p:sp>
        <p:nvSpPr>
          <p:cNvPr id="477200" name="Rectangle 16"/>
          <p:cNvSpPr>
            <a:spLocks noGrp="1" noChangeArrowheads="1"/>
          </p:cNvSpPr>
          <p:nvPr>
            <p:ph type="title"/>
          </p:nvPr>
        </p:nvSpPr>
        <p:spPr>
          <a:xfrm>
            <a:off x="1421449" y="229680"/>
            <a:ext cx="6542976" cy="831413"/>
          </a:xfrm>
        </p:spPr>
        <p:txBody>
          <a:bodyPr/>
          <a:lstStyle/>
          <a:p>
            <a:r>
              <a:rPr lang="en-US" sz="3200" dirty="0"/>
              <a:t>5</a:t>
            </a:r>
            <a:r>
              <a:rPr lang="en-US" sz="3200" dirty="0" smtClean="0"/>
              <a:t>. DỰ TOÁN DOANH THU </a:t>
            </a:r>
            <a:endParaRPr lang="en-US" sz="3200" dirty="0"/>
          </a:p>
        </p:txBody>
      </p:sp>
      <p:sp>
        <p:nvSpPr>
          <p:cNvPr id="27" name="Right Arrow 26"/>
          <p:cNvSpPr/>
          <p:nvPr/>
        </p:nvSpPr>
        <p:spPr bwMode="auto">
          <a:xfrm>
            <a:off x="6528816" y="4325112"/>
            <a:ext cx="530352" cy="329184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ight Arrow 27"/>
          <p:cNvSpPr/>
          <p:nvPr/>
        </p:nvSpPr>
        <p:spPr bwMode="auto">
          <a:xfrm>
            <a:off x="4056888" y="4925568"/>
            <a:ext cx="530352" cy="329184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7" name="Picture 36" descr="xanh-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68312"/>
            <a:ext cx="9144000" cy="164592"/>
          </a:xfrm>
          <a:prstGeom prst="rect">
            <a:avLst/>
          </a:prstGeom>
        </p:spPr>
      </p:pic>
      <p:pic>
        <p:nvPicPr>
          <p:cNvPr id="39" name="Picture 38" descr="xanh-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93408"/>
            <a:ext cx="9144000" cy="16459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1487107" y="1070180"/>
            <a:ext cx="4864212" cy="804672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</a:rPr>
              <a:t>Như</a:t>
            </a:r>
            <a:r>
              <a:rPr kumimoji="0" lang="en-US" sz="28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en-US" sz="280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</a:rPr>
              <a:t>thống</a:t>
            </a:r>
            <a:r>
              <a:rPr kumimoji="0" lang="en-US" sz="28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en-US" sz="280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</a:rPr>
              <a:t>kê</a:t>
            </a:r>
            <a:r>
              <a:rPr kumimoji="0" lang="en-US" sz="28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kumimoji="0" lang="en-US" sz="280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</a:rPr>
              <a:t>tại</a:t>
            </a:r>
            <a:r>
              <a:rPr kumimoji="0" lang="en-US" sz="28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lang="en-US" sz="2800" dirty="0" err="1" smtClean="0"/>
              <a:t>Đ</a:t>
            </a:r>
            <a:r>
              <a:rPr kumimoji="0" lang="en-US" sz="280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</a:rPr>
              <a:t>à</a:t>
            </a:r>
            <a:r>
              <a:rPr kumimoji="0" lang="en-US" sz="280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r>
              <a:rPr lang="en-US" sz="2800" dirty="0" err="1"/>
              <a:t>N</a:t>
            </a:r>
            <a:r>
              <a:rPr kumimoji="0" lang="en-US" sz="280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</a:rPr>
              <a:t>ẵng</a:t>
            </a:r>
            <a:endParaRPr kumimoji="0" 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190" name="WordArt 6"/>
          <p:cNvSpPr>
            <a:spLocks noChangeArrowheads="1" noChangeShapeType="1" noTextEdit="1"/>
          </p:cNvSpPr>
          <p:nvPr/>
        </p:nvSpPr>
        <p:spPr bwMode="gray">
          <a:xfrm>
            <a:off x="1438656" y="2783956"/>
            <a:ext cx="256032" cy="2549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i="1" kern="10" dirty="0">
                <a:ln w="9525">
                  <a:noFill/>
                  <a:round/>
                  <a:headEnd/>
                  <a:tailEnd/>
                </a:ln>
                <a:solidFill>
                  <a:srgbClr val="FFFFFF">
                    <a:alpha val="50000"/>
                  </a:srgbClr>
                </a:solidFill>
                <a:latin typeface="Arial Black"/>
              </a:rPr>
              <a:t>01</a:t>
            </a:r>
          </a:p>
        </p:txBody>
      </p:sp>
      <p:sp>
        <p:nvSpPr>
          <p:cNvPr id="477191" name="WordArt 7"/>
          <p:cNvSpPr>
            <a:spLocks noChangeArrowheads="1" noChangeShapeType="1" noTextEdit="1"/>
          </p:cNvSpPr>
          <p:nvPr/>
        </p:nvSpPr>
        <p:spPr bwMode="gray">
          <a:xfrm>
            <a:off x="4254756" y="2507984"/>
            <a:ext cx="278425" cy="2647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i="1" kern="10" dirty="0">
                <a:ln w="9525">
                  <a:noFill/>
                  <a:round/>
                  <a:headEnd/>
                  <a:tailEnd/>
                </a:ln>
                <a:solidFill>
                  <a:srgbClr val="FFFFFF">
                    <a:alpha val="50000"/>
                  </a:srgbClr>
                </a:solidFill>
                <a:latin typeface="Arial Black"/>
              </a:rPr>
              <a:t>02</a:t>
            </a:r>
          </a:p>
        </p:txBody>
      </p:sp>
      <p:sp>
        <p:nvSpPr>
          <p:cNvPr id="477192" name="WordArt 8"/>
          <p:cNvSpPr>
            <a:spLocks noChangeArrowheads="1" noChangeShapeType="1" noTextEdit="1"/>
          </p:cNvSpPr>
          <p:nvPr/>
        </p:nvSpPr>
        <p:spPr bwMode="gray">
          <a:xfrm>
            <a:off x="6724397" y="2242491"/>
            <a:ext cx="374395" cy="35606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3600" i="1" kern="10" dirty="0">
                <a:ln w="9525">
                  <a:noFill/>
                  <a:round/>
                  <a:headEnd/>
                  <a:tailEnd/>
                </a:ln>
                <a:solidFill>
                  <a:srgbClr val="FFFFFF">
                    <a:alpha val="50000"/>
                  </a:srgbClr>
                </a:solidFill>
                <a:latin typeface="Arial Black"/>
              </a:rPr>
              <a:t>03</a:t>
            </a:r>
          </a:p>
        </p:txBody>
      </p:sp>
      <p:sp>
        <p:nvSpPr>
          <p:cNvPr id="477199" name="Rectangle 15"/>
          <p:cNvSpPr>
            <a:spLocks noChangeArrowheads="1"/>
          </p:cNvSpPr>
          <p:nvPr/>
        </p:nvSpPr>
        <p:spPr bwMode="auto">
          <a:xfrm>
            <a:off x="1274064" y="1742365"/>
            <a:ext cx="2734057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600" dirty="0" smtClean="0"/>
              <a:t>Trong </a:t>
            </a:r>
            <a:r>
              <a:rPr lang="en-US" sz="1600" dirty="0" err="1" smtClean="0"/>
              <a:t>đó</a:t>
            </a:r>
            <a:r>
              <a:rPr lang="en-US" sz="1600" dirty="0" smtClean="0"/>
              <a:t>, </a:t>
            </a:r>
            <a:r>
              <a:rPr lang="en-US" sz="1600" dirty="0" err="1" smtClean="0"/>
              <a:t>trung</a:t>
            </a:r>
            <a:r>
              <a:rPr lang="en-US" sz="1600" dirty="0" smtClean="0"/>
              <a:t> </a:t>
            </a:r>
            <a:r>
              <a:rPr lang="en-US" sz="1600" dirty="0" err="1" smtClean="0"/>
              <a:t>bình</a:t>
            </a:r>
            <a:r>
              <a:rPr lang="en-US" sz="1600" dirty="0" smtClean="0"/>
              <a:t> </a:t>
            </a:r>
            <a:r>
              <a:rPr lang="en-US" sz="1600" dirty="0" err="1" smtClean="0"/>
              <a:t>một</a:t>
            </a:r>
            <a:r>
              <a:rPr lang="en-US" sz="1600" dirty="0" smtClean="0"/>
              <a:t> </a:t>
            </a:r>
            <a:r>
              <a:rPr lang="en-US" sz="1600" dirty="0" err="1" smtClean="0"/>
              <a:t>học</a:t>
            </a:r>
            <a:r>
              <a:rPr lang="en-US" sz="1600" dirty="0" smtClean="0"/>
              <a:t> </a:t>
            </a:r>
            <a:r>
              <a:rPr lang="en-US" sz="1600" dirty="0" err="1" smtClean="0"/>
              <a:t>sinh</a:t>
            </a:r>
            <a:r>
              <a:rPr lang="en-US" sz="1600" dirty="0" smtClean="0"/>
              <a:t> </a:t>
            </a:r>
            <a:r>
              <a:rPr lang="en-US" sz="1600" dirty="0" err="1" smtClean="0"/>
              <a:t>có</a:t>
            </a:r>
            <a:r>
              <a:rPr lang="en-US" sz="1600" dirty="0" smtClean="0"/>
              <a:t> </a:t>
            </a:r>
            <a:r>
              <a:rPr lang="en-US" sz="1600" dirty="0" err="1" smtClean="0"/>
              <a:t>thể</a:t>
            </a:r>
            <a:r>
              <a:rPr lang="en-US" sz="1600" dirty="0" smtClean="0"/>
              <a:t> </a:t>
            </a:r>
            <a:r>
              <a:rPr lang="en-US" sz="1600" dirty="0" err="1" smtClean="0"/>
              <a:t>trả</a:t>
            </a:r>
            <a:r>
              <a:rPr lang="en-US" sz="1600" dirty="0" smtClean="0"/>
              <a:t> </a:t>
            </a:r>
            <a:r>
              <a:rPr lang="en-US" sz="1600" dirty="0" err="1" smtClean="0"/>
              <a:t>một</a:t>
            </a:r>
            <a:r>
              <a:rPr lang="en-US" sz="1600" dirty="0" smtClean="0"/>
              <a:t> </a:t>
            </a:r>
            <a:r>
              <a:rPr lang="en-US" sz="1600" dirty="0" err="1" smtClean="0"/>
              <a:t>khoản</a:t>
            </a:r>
            <a:r>
              <a:rPr lang="en-US" sz="1600" dirty="0" smtClean="0"/>
              <a:t> </a:t>
            </a:r>
            <a:r>
              <a:rPr lang="en-US" sz="1600" dirty="0" err="1" smtClean="0"/>
              <a:t>tiền</a:t>
            </a:r>
            <a:r>
              <a:rPr lang="en-US" sz="1600" dirty="0" smtClean="0"/>
              <a:t> </a:t>
            </a:r>
            <a:r>
              <a:rPr lang="en-US" sz="1600" dirty="0" err="1" smtClean="0"/>
              <a:t>như</a:t>
            </a:r>
            <a:r>
              <a:rPr lang="en-US" sz="1600" dirty="0" smtClean="0"/>
              <a:t> </a:t>
            </a:r>
            <a:r>
              <a:rPr lang="en-US" sz="1600" dirty="0" err="1" smtClean="0"/>
              <a:t>sau</a:t>
            </a:r>
            <a:r>
              <a:rPr lang="en-US" sz="1600" dirty="0" smtClean="0"/>
              <a:t> </a:t>
            </a:r>
            <a:r>
              <a:rPr lang="en-US" sz="1600" dirty="0" err="1" smtClean="0"/>
              <a:t>trên</a:t>
            </a:r>
            <a:r>
              <a:rPr lang="en-US" sz="1600" dirty="0" smtClean="0"/>
              <a:t> website </a:t>
            </a:r>
            <a:r>
              <a:rPr lang="en-US" sz="1600" dirty="0" err="1" smtClean="0"/>
              <a:t>ôn</a:t>
            </a:r>
            <a:r>
              <a:rPr lang="en-US" sz="1600" dirty="0" smtClean="0"/>
              <a:t> </a:t>
            </a:r>
            <a:r>
              <a:rPr lang="en-US" sz="1600" dirty="0" err="1" smtClean="0"/>
              <a:t>luyện</a:t>
            </a:r>
            <a:r>
              <a:rPr lang="en-US" sz="1600" dirty="0" smtClean="0"/>
              <a:t> </a:t>
            </a:r>
            <a:r>
              <a:rPr lang="en-US" sz="1600" dirty="0" err="1" smtClean="0"/>
              <a:t>thi</a:t>
            </a:r>
            <a:r>
              <a:rPr lang="en-US" sz="1600" dirty="0" smtClean="0"/>
              <a:t>:</a:t>
            </a:r>
          </a:p>
        </p:txBody>
      </p:sp>
      <p:sp>
        <p:nvSpPr>
          <p:cNvPr id="28" name="Right Arrow 27"/>
          <p:cNvSpPr/>
          <p:nvPr/>
        </p:nvSpPr>
        <p:spPr bwMode="auto">
          <a:xfrm>
            <a:off x="1207008" y="3804107"/>
            <a:ext cx="530352" cy="259080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Text Box 12"/>
          <p:cNvSpPr txBox="1">
            <a:spLocks noChangeArrowheads="1"/>
          </p:cNvSpPr>
          <p:nvPr/>
        </p:nvSpPr>
        <p:spPr bwMode="black">
          <a:xfrm>
            <a:off x="4766564" y="2418322"/>
            <a:ext cx="4161028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en-US" sz="1600" dirty="0" smtClean="0"/>
              <a:t>   10 </a:t>
            </a:r>
            <a:r>
              <a:rPr lang="en-US" sz="1600" dirty="0" err="1" smtClean="0"/>
              <a:t>kỳ</a:t>
            </a:r>
            <a:r>
              <a:rPr lang="en-US" sz="1600" dirty="0" smtClean="0"/>
              <a:t> </a:t>
            </a:r>
            <a:r>
              <a:rPr lang="en-US" sz="1600" dirty="0" err="1" smtClean="0"/>
              <a:t>thi</a:t>
            </a:r>
            <a:r>
              <a:rPr lang="en-US" sz="1600" dirty="0" smtClean="0"/>
              <a:t> </a:t>
            </a:r>
            <a:r>
              <a:rPr lang="en-US" sz="1600" dirty="0" err="1" smtClean="0"/>
              <a:t>thử</a:t>
            </a:r>
            <a:r>
              <a:rPr lang="en-US" sz="1600" dirty="0" smtClean="0"/>
              <a:t>: 200.000 </a:t>
            </a:r>
            <a:r>
              <a:rPr lang="en-US" sz="1600" dirty="0" err="1" smtClean="0"/>
              <a:t>Vnđ</a:t>
            </a:r>
            <a:r>
              <a:rPr lang="en-US" sz="1600" dirty="0" smtClean="0"/>
              <a:t> (6)</a:t>
            </a:r>
          </a:p>
        </p:txBody>
      </p:sp>
      <p:sp>
        <p:nvSpPr>
          <p:cNvPr id="33" name="Text Box 13"/>
          <p:cNvSpPr txBox="1">
            <a:spLocks noChangeArrowheads="1"/>
          </p:cNvSpPr>
          <p:nvPr/>
        </p:nvSpPr>
        <p:spPr bwMode="black">
          <a:xfrm>
            <a:off x="4752848" y="1803769"/>
            <a:ext cx="4156456" cy="3385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600" dirty="0" smtClean="0"/>
              <a:t>01 </a:t>
            </a:r>
            <a:r>
              <a:rPr lang="en-US" sz="1600" dirty="0" err="1" smtClean="0"/>
              <a:t>Khóa</a:t>
            </a:r>
            <a:r>
              <a:rPr lang="en-US" sz="1600" dirty="0" smtClean="0"/>
              <a:t> </a:t>
            </a:r>
            <a:r>
              <a:rPr lang="en-US" sz="1600" dirty="0" err="1" smtClean="0"/>
              <a:t>học</a:t>
            </a:r>
            <a:r>
              <a:rPr lang="en-US" sz="1600" dirty="0" smtClean="0"/>
              <a:t> </a:t>
            </a:r>
            <a:r>
              <a:rPr lang="en-US" sz="1600" dirty="0" err="1" smtClean="0"/>
              <a:t>luyện</a:t>
            </a:r>
            <a:r>
              <a:rPr lang="en-US" sz="1600" dirty="0" smtClean="0"/>
              <a:t> </a:t>
            </a:r>
            <a:r>
              <a:rPr lang="en-US" sz="1600" dirty="0" err="1" smtClean="0"/>
              <a:t>thi</a:t>
            </a:r>
            <a:r>
              <a:rPr lang="en-US" sz="1600" dirty="0" smtClean="0"/>
              <a:t>: 300.000 </a:t>
            </a:r>
            <a:r>
              <a:rPr lang="en-US" sz="1600" dirty="0" err="1" smtClean="0"/>
              <a:t>Vnđ</a:t>
            </a:r>
            <a:r>
              <a:rPr lang="en-US" sz="1600" dirty="0" smtClean="0"/>
              <a:t> (5)</a:t>
            </a:r>
          </a:p>
        </p:txBody>
      </p:sp>
      <p:cxnSp>
        <p:nvCxnSpPr>
          <p:cNvPr id="35" name="Straight Connector 34"/>
          <p:cNvCxnSpPr/>
          <p:nvPr/>
        </p:nvCxnSpPr>
        <p:spPr bwMode="auto">
          <a:xfrm>
            <a:off x="4191000" y="1977251"/>
            <a:ext cx="356616" cy="1588"/>
          </a:xfrm>
          <a:prstGeom prst="line">
            <a:avLst/>
          </a:prstGeom>
          <a:solidFill>
            <a:srgbClr val="FFFFFF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>
            <a:off x="4187952" y="2568563"/>
            <a:ext cx="356616" cy="1588"/>
          </a:xfrm>
          <a:prstGeom prst="line">
            <a:avLst/>
          </a:prstGeom>
          <a:solidFill>
            <a:srgbClr val="FFFFFF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7" name="Picture 36" descr="xanh-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93408"/>
            <a:ext cx="9144000" cy="164592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1850136" y="3770579"/>
            <a:ext cx="6867144" cy="33855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600" dirty="0" err="1" smtClean="0"/>
              <a:t>Tổng</a:t>
            </a:r>
            <a:r>
              <a:rPr lang="en-US" sz="1600" dirty="0" smtClean="0"/>
              <a:t> </a:t>
            </a:r>
            <a:r>
              <a:rPr lang="en-US" sz="1600" dirty="0" err="1" smtClean="0"/>
              <a:t>số</a:t>
            </a:r>
            <a:r>
              <a:rPr lang="en-US" sz="1600" dirty="0" smtClean="0"/>
              <a:t> </a:t>
            </a:r>
            <a:r>
              <a:rPr lang="en-US" sz="1600" dirty="0" err="1" smtClean="0"/>
              <a:t>tiền</a:t>
            </a:r>
            <a:r>
              <a:rPr lang="en-US" sz="1600" dirty="0" smtClean="0"/>
              <a:t> </a:t>
            </a:r>
            <a:r>
              <a:rPr lang="en-US" sz="1600" dirty="0" err="1" smtClean="0"/>
              <a:t>trung</a:t>
            </a:r>
            <a:r>
              <a:rPr lang="en-US" sz="1600" dirty="0" smtClean="0"/>
              <a:t> </a:t>
            </a:r>
            <a:r>
              <a:rPr lang="en-US" sz="1600" dirty="0" err="1" smtClean="0"/>
              <a:t>bình</a:t>
            </a:r>
            <a:r>
              <a:rPr lang="en-US" sz="1600" dirty="0" smtClean="0"/>
              <a:t> 1 </a:t>
            </a:r>
            <a:r>
              <a:rPr lang="en-US" sz="1600" dirty="0" err="1" smtClean="0"/>
              <a:t>hs</a:t>
            </a:r>
            <a:r>
              <a:rPr lang="en-US" sz="1600" dirty="0" smtClean="0"/>
              <a:t> </a:t>
            </a:r>
            <a:r>
              <a:rPr lang="en-US" sz="1600" dirty="0" err="1" smtClean="0"/>
              <a:t>sẽ</a:t>
            </a:r>
            <a:r>
              <a:rPr lang="en-US" sz="1600" dirty="0" smtClean="0"/>
              <a:t> chi </a:t>
            </a:r>
            <a:r>
              <a:rPr lang="en-US" sz="1600" dirty="0" err="1" smtClean="0"/>
              <a:t>trả</a:t>
            </a:r>
            <a:r>
              <a:rPr lang="en-US" sz="1600" dirty="0" smtClean="0"/>
              <a:t>: (5) + (6) = 500.000 </a:t>
            </a:r>
            <a:r>
              <a:rPr lang="en-US" sz="1600" dirty="0" err="1" smtClean="0"/>
              <a:t>Vnđ</a:t>
            </a:r>
            <a:r>
              <a:rPr lang="en-US" sz="1600" dirty="0" smtClean="0"/>
              <a:t> (7)</a:t>
            </a:r>
            <a:endParaRPr lang="en-US" sz="1600" dirty="0">
              <a:solidFill>
                <a:srgbClr val="FFFF00"/>
              </a:solidFill>
              <a:latin typeface="+mj-lt"/>
            </a:endParaRPr>
          </a:p>
        </p:txBody>
      </p:sp>
      <p:pic>
        <p:nvPicPr>
          <p:cNvPr id="39" name="Picture 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983" y="3430895"/>
            <a:ext cx="1582655" cy="1083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Rectangle 40"/>
          <p:cNvSpPr/>
          <p:nvPr/>
        </p:nvSpPr>
        <p:spPr>
          <a:xfrm>
            <a:off x="2512568" y="5187347"/>
            <a:ext cx="4507992" cy="646331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TỔNG SỐ DOANH THU CỦA WEBSITE: (4) X (7) = 3,45 </a:t>
            </a:r>
            <a:r>
              <a:rPr lang="en-US" dirty="0" err="1" smtClean="0">
                <a:solidFill>
                  <a:srgbClr val="FFFFFF"/>
                </a:solidFill>
              </a:rPr>
              <a:t>Tỷ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 err="1" smtClean="0">
                <a:solidFill>
                  <a:srgbClr val="FFFFFF"/>
                </a:solidFill>
              </a:rPr>
              <a:t>đồng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42" name="Picture 2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401" y="5047711"/>
            <a:ext cx="1426783" cy="976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" name="Rectangle 16"/>
          <p:cNvSpPr>
            <a:spLocks noGrp="1" noChangeArrowheads="1"/>
          </p:cNvSpPr>
          <p:nvPr>
            <p:ph type="title"/>
          </p:nvPr>
        </p:nvSpPr>
        <p:spPr>
          <a:xfrm>
            <a:off x="1421449" y="229680"/>
            <a:ext cx="6542976" cy="831413"/>
          </a:xfrm>
        </p:spPr>
        <p:txBody>
          <a:bodyPr/>
          <a:lstStyle/>
          <a:p>
            <a:r>
              <a:rPr lang="en-US" sz="3200" dirty="0" smtClean="0"/>
              <a:t>6. DỰ TOÁN DOANH THU</a:t>
            </a:r>
            <a:endParaRPr lang="en-US" sz="3200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0" name="Freeform 6"/>
          <p:cNvSpPr>
            <a:spLocks/>
          </p:cNvSpPr>
          <p:nvPr/>
        </p:nvSpPr>
        <p:spPr bwMode="gray">
          <a:xfrm>
            <a:off x="3206242" y="2625662"/>
            <a:ext cx="4425950" cy="5175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7" y="267"/>
              </a:cxn>
              <a:cxn ang="0">
                <a:pos x="3454" y="267"/>
              </a:cxn>
              <a:cxn ang="0">
                <a:pos x="3292" y="8"/>
              </a:cxn>
              <a:cxn ang="0">
                <a:pos x="0" y="0"/>
              </a:cxn>
            </a:cxnLst>
            <a:rect l="0" t="0" r="r" b="b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12700" cap="flat" cmpd="sng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3672" name="Rectangle 8"/>
          <p:cNvSpPr>
            <a:spLocks noChangeArrowheads="1"/>
          </p:cNvSpPr>
          <p:nvPr/>
        </p:nvSpPr>
        <p:spPr bwMode="black">
          <a:xfrm>
            <a:off x="1444181" y="3315081"/>
            <a:ext cx="2076259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600" b="0" dirty="0" smtClean="0">
                <a:solidFill>
                  <a:srgbClr val="F8F8F8"/>
                </a:solidFill>
              </a:rPr>
              <a:t>1. </a:t>
            </a:r>
          </a:p>
          <a:p>
            <a:r>
              <a:rPr lang="en-US" sz="1600" b="0" dirty="0" err="1" smtClean="0">
                <a:solidFill>
                  <a:srgbClr val="F8F8F8"/>
                </a:solidFill>
              </a:rPr>
              <a:t>Thanh</a:t>
            </a:r>
            <a:r>
              <a:rPr lang="en-US" sz="1600" b="0" dirty="0" smtClean="0">
                <a:solidFill>
                  <a:srgbClr val="F8F8F8"/>
                </a:solidFill>
              </a:rPr>
              <a:t> </a:t>
            </a:r>
            <a:r>
              <a:rPr lang="en-US" sz="1600" b="0" dirty="0" err="1" smtClean="0">
                <a:solidFill>
                  <a:srgbClr val="F8F8F8"/>
                </a:solidFill>
              </a:rPr>
              <a:t>toán</a:t>
            </a:r>
            <a:r>
              <a:rPr lang="en-US" sz="1600" b="0" dirty="0" smtClean="0">
                <a:solidFill>
                  <a:srgbClr val="F8F8F8"/>
                </a:solidFill>
              </a:rPr>
              <a:t> qua </a:t>
            </a:r>
            <a:r>
              <a:rPr lang="en-US" sz="1600" b="0" dirty="0" err="1" smtClean="0">
                <a:solidFill>
                  <a:srgbClr val="F8F8F8"/>
                </a:solidFill>
              </a:rPr>
              <a:t>cổng</a:t>
            </a:r>
            <a:r>
              <a:rPr lang="en-US" sz="1600" b="0" dirty="0" smtClean="0">
                <a:solidFill>
                  <a:srgbClr val="F8F8F8"/>
                </a:solidFill>
              </a:rPr>
              <a:t> </a:t>
            </a:r>
            <a:r>
              <a:rPr lang="en-US" sz="1600" b="0" dirty="0" err="1" smtClean="0">
                <a:solidFill>
                  <a:srgbClr val="F8F8F8"/>
                </a:solidFill>
              </a:rPr>
              <a:t>thanh</a:t>
            </a:r>
            <a:r>
              <a:rPr lang="en-US" sz="1600" b="0" dirty="0" smtClean="0">
                <a:solidFill>
                  <a:srgbClr val="F8F8F8"/>
                </a:solidFill>
              </a:rPr>
              <a:t> </a:t>
            </a:r>
            <a:r>
              <a:rPr lang="en-US" sz="1600" b="0" dirty="0" err="1" smtClean="0">
                <a:solidFill>
                  <a:srgbClr val="F8F8F8"/>
                </a:solidFill>
              </a:rPr>
              <a:t>toán</a:t>
            </a:r>
            <a:r>
              <a:rPr lang="en-US" sz="1600" b="0" dirty="0" smtClean="0">
                <a:solidFill>
                  <a:srgbClr val="F8F8F8"/>
                </a:solidFill>
              </a:rPr>
              <a:t> </a:t>
            </a:r>
            <a:r>
              <a:rPr lang="en-US" sz="1600" b="0" dirty="0" err="1" smtClean="0">
                <a:solidFill>
                  <a:srgbClr val="F8F8F8"/>
                </a:solidFill>
              </a:rPr>
              <a:t>được</a:t>
            </a:r>
            <a:r>
              <a:rPr lang="en-US" sz="1600" b="0" dirty="0" smtClean="0">
                <a:solidFill>
                  <a:srgbClr val="F8F8F8"/>
                </a:solidFill>
              </a:rPr>
              <a:t> </a:t>
            </a:r>
            <a:r>
              <a:rPr lang="en-US" sz="1600" b="0" dirty="0" err="1" smtClean="0">
                <a:solidFill>
                  <a:srgbClr val="F8F8F8"/>
                </a:solidFill>
              </a:rPr>
              <a:t>tích</a:t>
            </a:r>
            <a:r>
              <a:rPr lang="en-US" sz="1600" b="0" dirty="0" smtClean="0">
                <a:solidFill>
                  <a:srgbClr val="F8F8F8"/>
                </a:solidFill>
              </a:rPr>
              <a:t> </a:t>
            </a:r>
            <a:r>
              <a:rPr lang="en-US" sz="1600" b="0" dirty="0" err="1" smtClean="0">
                <a:solidFill>
                  <a:srgbClr val="F8F8F8"/>
                </a:solidFill>
              </a:rPr>
              <a:t>hợp</a:t>
            </a:r>
            <a:r>
              <a:rPr lang="en-US" sz="1600" b="0" dirty="0" smtClean="0">
                <a:solidFill>
                  <a:srgbClr val="F8F8F8"/>
                </a:solidFill>
              </a:rPr>
              <a:t> </a:t>
            </a:r>
            <a:r>
              <a:rPr lang="en-US" sz="1600" b="0" dirty="0" err="1" smtClean="0">
                <a:solidFill>
                  <a:srgbClr val="F8F8F8"/>
                </a:solidFill>
              </a:rPr>
              <a:t>trên</a:t>
            </a:r>
            <a:r>
              <a:rPr lang="en-US" sz="1600" b="0" dirty="0" smtClean="0">
                <a:solidFill>
                  <a:srgbClr val="F8F8F8"/>
                </a:solidFill>
              </a:rPr>
              <a:t> website</a:t>
            </a:r>
            <a:endParaRPr lang="en-US" sz="1600" b="0" dirty="0">
              <a:solidFill>
                <a:srgbClr val="F8F8F8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13673" name="Rectangle 9"/>
          <p:cNvSpPr>
            <a:spLocks noChangeArrowheads="1"/>
          </p:cNvSpPr>
          <p:nvPr/>
        </p:nvSpPr>
        <p:spPr bwMode="white">
          <a:xfrm>
            <a:off x="3408998" y="2699131"/>
            <a:ext cx="3497262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000" i="1" dirty="0" err="1" smtClean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Học</a:t>
            </a:r>
            <a:r>
              <a:rPr lang="en-US" sz="2000" i="1" dirty="0" smtClean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 </a:t>
            </a:r>
            <a:r>
              <a:rPr lang="en-US" sz="2000" i="1" dirty="0" err="1" smtClean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sinh</a:t>
            </a:r>
            <a:r>
              <a:rPr lang="en-US" sz="2000" i="1" dirty="0" smtClean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 </a:t>
            </a:r>
            <a:r>
              <a:rPr lang="en-US" sz="2000" i="1" dirty="0" err="1" smtClean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mua</a:t>
            </a:r>
            <a:r>
              <a:rPr lang="en-US" sz="2000" i="1" dirty="0" smtClean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 </a:t>
            </a:r>
            <a:r>
              <a:rPr lang="en-US" sz="2000" i="1" dirty="0" err="1" smtClean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khóa</a:t>
            </a:r>
            <a:r>
              <a:rPr lang="en-US" sz="2000" i="1" dirty="0" smtClean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 </a:t>
            </a:r>
            <a:r>
              <a:rPr lang="en-US" sz="2000" i="1" dirty="0" err="1" smtClean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học</a:t>
            </a:r>
            <a:endParaRPr lang="en-US" sz="2000" i="1" dirty="0">
              <a:solidFill>
                <a:srgbClr val="FFFF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13676" name="Rectangle 12"/>
          <p:cNvSpPr>
            <a:spLocks noChangeArrowheads="1"/>
          </p:cNvSpPr>
          <p:nvPr/>
        </p:nvSpPr>
        <p:spPr bwMode="auto">
          <a:xfrm>
            <a:off x="3828542" y="3386265"/>
            <a:ext cx="1670050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600" b="0" dirty="0" smtClean="0">
                <a:solidFill>
                  <a:srgbClr val="1C1C1C"/>
                </a:solidFill>
                <a:latin typeface="Calibri" pitchFamily="34" charset="0"/>
                <a:cs typeface="Arial" charset="0"/>
              </a:rPr>
              <a:t>2.</a:t>
            </a:r>
            <a:endParaRPr lang="en-US" sz="1600" b="0" dirty="0">
              <a:solidFill>
                <a:srgbClr val="1C1C1C"/>
              </a:solidFill>
              <a:latin typeface="Calibri" pitchFamily="34" charset="0"/>
              <a:cs typeface="Arial" charset="0"/>
            </a:endParaRPr>
          </a:p>
          <a:p>
            <a:pPr algn="ctr"/>
            <a:r>
              <a:rPr lang="en-US" sz="1600" b="0" dirty="0" err="1" smtClean="0">
                <a:solidFill>
                  <a:srgbClr val="1C1C1C"/>
                </a:solidFill>
              </a:rPr>
              <a:t>Dòng</a:t>
            </a:r>
            <a:r>
              <a:rPr lang="en-US" sz="1600" b="0" dirty="0" smtClean="0">
                <a:solidFill>
                  <a:srgbClr val="1C1C1C"/>
                </a:solidFill>
              </a:rPr>
              <a:t> </a:t>
            </a:r>
            <a:r>
              <a:rPr lang="en-US" sz="1600" b="0" dirty="0" err="1" smtClean="0">
                <a:solidFill>
                  <a:srgbClr val="1C1C1C"/>
                </a:solidFill>
              </a:rPr>
              <a:t>tiền</a:t>
            </a:r>
            <a:r>
              <a:rPr lang="en-US" sz="1600" b="0" dirty="0" smtClean="0">
                <a:solidFill>
                  <a:srgbClr val="1C1C1C"/>
                </a:solidFill>
              </a:rPr>
              <a:t> </a:t>
            </a:r>
            <a:r>
              <a:rPr lang="en-US" sz="1600" b="0" dirty="0" err="1" smtClean="0">
                <a:solidFill>
                  <a:srgbClr val="1C1C1C"/>
                </a:solidFill>
              </a:rPr>
              <a:t>chảy</a:t>
            </a:r>
            <a:r>
              <a:rPr lang="en-US" sz="1600" b="0" dirty="0" smtClean="0">
                <a:solidFill>
                  <a:srgbClr val="1C1C1C"/>
                </a:solidFill>
              </a:rPr>
              <a:t> </a:t>
            </a:r>
            <a:r>
              <a:rPr lang="en-US" sz="1600" b="0" dirty="0" err="1" smtClean="0">
                <a:solidFill>
                  <a:srgbClr val="1C1C1C"/>
                </a:solidFill>
              </a:rPr>
              <a:t>về</a:t>
            </a:r>
            <a:r>
              <a:rPr lang="en-US" sz="1600" b="0" dirty="0" smtClean="0">
                <a:solidFill>
                  <a:srgbClr val="1C1C1C"/>
                </a:solidFill>
              </a:rPr>
              <a:t> </a:t>
            </a:r>
            <a:r>
              <a:rPr lang="en-US" sz="1600" b="0" dirty="0" err="1" smtClean="0">
                <a:solidFill>
                  <a:srgbClr val="1C1C1C"/>
                </a:solidFill>
              </a:rPr>
              <a:t>Tập</a:t>
            </a:r>
            <a:r>
              <a:rPr lang="en-US" sz="1600" b="0" dirty="0" smtClean="0">
                <a:solidFill>
                  <a:srgbClr val="1C1C1C"/>
                </a:solidFill>
              </a:rPr>
              <a:t> </a:t>
            </a:r>
            <a:r>
              <a:rPr lang="en-US" sz="1600" b="0" dirty="0" err="1" smtClean="0">
                <a:solidFill>
                  <a:srgbClr val="1C1C1C"/>
                </a:solidFill>
              </a:rPr>
              <a:t>Đoàn</a:t>
            </a:r>
            <a:r>
              <a:rPr lang="en-US" sz="1600" b="0" dirty="0" smtClean="0">
                <a:solidFill>
                  <a:srgbClr val="1C1C1C"/>
                </a:solidFill>
              </a:rPr>
              <a:t> </a:t>
            </a:r>
            <a:r>
              <a:rPr lang="en-US" sz="1600" b="0" dirty="0" err="1" smtClean="0">
                <a:solidFill>
                  <a:srgbClr val="1C1C1C"/>
                </a:solidFill>
              </a:rPr>
              <a:t>Hương</a:t>
            </a:r>
            <a:r>
              <a:rPr lang="en-US" sz="1600" b="0" dirty="0" smtClean="0">
                <a:solidFill>
                  <a:srgbClr val="1C1C1C"/>
                </a:solidFill>
              </a:rPr>
              <a:t> </a:t>
            </a:r>
            <a:r>
              <a:rPr lang="en-US" sz="1600" b="0" dirty="0" err="1" smtClean="0">
                <a:solidFill>
                  <a:srgbClr val="1C1C1C"/>
                </a:solidFill>
              </a:rPr>
              <a:t>Việt</a:t>
            </a:r>
            <a:endParaRPr lang="en-US" sz="1600" b="0" dirty="0">
              <a:solidFill>
                <a:srgbClr val="1C1C1C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1476312" y="138240"/>
            <a:ext cx="7958137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7.QUY TRÌNH THANH TOÁN 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5" name="Picture 14" descr="xanh-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93408"/>
            <a:ext cx="9144000" cy="164592"/>
          </a:xfrm>
          <a:prstGeom prst="rect">
            <a:avLst/>
          </a:prstGeom>
        </p:spPr>
      </p:pic>
      <p:sp>
        <p:nvSpPr>
          <p:cNvPr id="16" name="AutoShape 4"/>
          <p:cNvSpPr>
            <a:spLocks noChangeArrowheads="1"/>
          </p:cNvSpPr>
          <p:nvPr/>
        </p:nvSpPr>
        <p:spPr bwMode="gray">
          <a:xfrm>
            <a:off x="5415979" y="2110296"/>
            <a:ext cx="2713037" cy="2574925"/>
          </a:xfrm>
          <a:prstGeom prst="homePlate">
            <a:avLst>
              <a:gd name="adj" fmla="val 26341"/>
            </a:avLst>
          </a:prstGeom>
          <a:gradFill rotWithShape="1">
            <a:gsLst>
              <a:gs pos="0">
                <a:srgbClr val="C0C0C0">
                  <a:gamma/>
                  <a:tint val="14118"/>
                  <a:invGamma/>
                </a:srgbClr>
              </a:gs>
              <a:gs pos="100000">
                <a:srgbClr val="C0C0C0"/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AutoShape 5"/>
          <p:cNvSpPr>
            <a:spLocks noChangeArrowheads="1"/>
          </p:cNvSpPr>
          <p:nvPr/>
        </p:nvSpPr>
        <p:spPr bwMode="gray">
          <a:xfrm>
            <a:off x="3223768" y="2130171"/>
            <a:ext cx="2809875" cy="2574925"/>
          </a:xfrm>
          <a:prstGeom prst="homePlate">
            <a:avLst>
              <a:gd name="adj" fmla="val 27281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Freeform 6"/>
          <p:cNvSpPr>
            <a:spLocks/>
          </p:cNvSpPr>
          <p:nvPr/>
        </p:nvSpPr>
        <p:spPr bwMode="gray">
          <a:xfrm>
            <a:off x="3206242" y="1802702"/>
            <a:ext cx="4425950" cy="5175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7" y="267"/>
              </a:cxn>
              <a:cxn ang="0">
                <a:pos x="3454" y="267"/>
              </a:cxn>
              <a:cxn ang="0">
                <a:pos x="3292" y="8"/>
              </a:cxn>
              <a:cxn ang="0">
                <a:pos x="0" y="0"/>
              </a:cxn>
            </a:cxnLst>
            <a:rect l="0" t="0" r="r" b="b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12700" cap="flat" cmpd="sng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AutoShape 7"/>
          <p:cNvSpPr>
            <a:spLocks noChangeArrowheads="1"/>
          </p:cNvSpPr>
          <p:nvPr/>
        </p:nvSpPr>
        <p:spPr bwMode="ltGray">
          <a:xfrm>
            <a:off x="1434084" y="1810258"/>
            <a:ext cx="2400300" cy="2895600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4">
                  <a:lumMod val="25000"/>
                  <a:lumOff val="75000"/>
                </a:schemeClr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black">
          <a:xfrm>
            <a:off x="1444181" y="2556129"/>
            <a:ext cx="1847659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chemeClr val="bg2">
                    <a:lumMod val="10000"/>
                  </a:schemeClr>
                </a:solidFill>
              </a:rPr>
              <a:t>1. </a:t>
            </a:r>
          </a:p>
          <a:p>
            <a:r>
              <a:rPr lang="en-US" sz="1600" dirty="0" err="1" smtClean="0">
                <a:solidFill>
                  <a:schemeClr val="bg2">
                    <a:lumMod val="10000"/>
                  </a:schemeClr>
                </a:solidFill>
              </a:rPr>
              <a:t>Thanh</a:t>
            </a:r>
            <a:r>
              <a:rPr lang="en-US" sz="16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bg2">
                    <a:lumMod val="10000"/>
                  </a:schemeClr>
                </a:solidFill>
              </a:rPr>
              <a:t>toán</a:t>
            </a:r>
            <a:r>
              <a:rPr lang="en-US" sz="1600" dirty="0" smtClean="0">
                <a:solidFill>
                  <a:schemeClr val="bg2">
                    <a:lumMod val="10000"/>
                  </a:schemeClr>
                </a:solidFill>
              </a:rPr>
              <a:t> qua </a:t>
            </a:r>
            <a:r>
              <a:rPr lang="en-US" sz="1600" dirty="0" err="1" smtClean="0">
                <a:solidFill>
                  <a:schemeClr val="bg2">
                    <a:lumMod val="10000"/>
                  </a:schemeClr>
                </a:solidFill>
              </a:rPr>
              <a:t>cổng</a:t>
            </a:r>
            <a:r>
              <a:rPr lang="en-US" sz="16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bg2">
                    <a:lumMod val="10000"/>
                  </a:schemeClr>
                </a:solidFill>
              </a:rPr>
              <a:t>thanh</a:t>
            </a:r>
            <a:r>
              <a:rPr lang="en-US" sz="16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bg2">
                    <a:lumMod val="10000"/>
                  </a:schemeClr>
                </a:solidFill>
              </a:rPr>
              <a:t>toán</a:t>
            </a:r>
            <a:r>
              <a:rPr lang="en-US" sz="16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bg2">
                    <a:lumMod val="10000"/>
                  </a:schemeClr>
                </a:solidFill>
              </a:rPr>
              <a:t>được</a:t>
            </a:r>
            <a:r>
              <a:rPr lang="en-US" sz="16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bg2">
                    <a:lumMod val="10000"/>
                  </a:schemeClr>
                </a:solidFill>
              </a:rPr>
              <a:t>tích</a:t>
            </a:r>
            <a:r>
              <a:rPr lang="en-US" sz="16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bg2">
                    <a:lumMod val="10000"/>
                  </a:schemeClr>
                </a:solidFill>
              </a:rPr>
              <a:t>hợp</a:t>
            </a:r>
            <a:r>
              <a:rPr lang="en-US" sz="16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600" dirty="0" err="1" smtClean="0">
                <a:solidFill>
                  <a:schemeClr val="bg2">
                    <a:lumMod val="10000"/>
                  </a:schemeClr>
                </a:solidFill>
              </a:rPr>
              <a:t>trên</a:t>
            </a:r>
            <a:r>
              <a:rPr lang="en-US" sz="1600" dirty="0" smtClean="0">
                <a:solidFill>
                  <a:schemeClr val="bg2">
                    <a:lumMod val="10000"/>
                  </a:schemeClr>
                </a:solidFill>
              </a:rPr>
              <a:t> website</a:t>
            </a:r>
            <a:endParaRPr lang="en-US" sz="1600" dirty="0">
              <a:solidFill>
                <a:schemeClr val="bg2">
                  <a:lumMod val="1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white">
          <a:xfrm>
            <a:off x="3710750" y="1830451"/>
            <a:ext cx="349726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i="1" dirty="0" err="1" smtClean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Học</a:t>
            </a:r>
            <a:r>
              <a:rPr lang="en-US" sz="2400" i="1" dirty="0" smtClean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 </a:t>
            </a:r>
            <a:r>
              <a:rPr lang="en-US" sz="2400" i="1" dirty="0" err="1" smtClean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sinh</a:t>
            </a:r>
            <a:r>
              <a:rPr lang="en-US" sz="2400" i="1" dirty="0" smtClean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 </a:t>
            </a:r>
            <a:r>
              <a:rPr lang="en-US" sz="2400" i="1" dirty="0" err="1" smtClean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mua</a:t>
            </a:r>
            <a:r>
              <a:rPr lang="en-US" sz="2400" i="1" dirty="0" smtClean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 </a:t>
            </a:r>
            <a:r>
              <a:rPr lang="en-US" sz="2400" i="1" dirty="0" err="1" smtClean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khóa</a:t>
            </a:r>
            <a:r>
              <a:rPr lang="en-US" sz="2400" i="1" dirty="0" smtClean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 </a:t>
            </a:r>
            <a:r>
              <a:rPr lang="en-US" sz="2400" i="1" dirty="0" err="1" smtClean="0">
                <a:solidFill>
                  <a:srgbClr val="FFFF00"/>
                </a:solidFill>
                <a:latin typeface="Calibri" pitchFamily="34" charset="0"/>
                <a:cs typeface="Arial" charset="0"/>
              </a:rPr>
              <a:t>học</a:t>
            </a:r>
            <a:endParaRPr lang="en-US" sz="2400" i="1" dirty="0">
              <a:solidFill>
                <a:srgbClr val="FFFF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6061900" y="2593912"/>
            <a:ext cx="1856803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rgbClr val="1C1C1C"/>
                </a:solidFill>
                <a:latin typeface="Calibri" pitchFamily="34" charset="0"/>
                <a:cs typeface="Arial" charset="0"/>
              </a:rPr>
              <a:t>3</a:t>
            </a:r>
            <a:r>
              <a:rPr lang="en-US" sz="1600" dirty="0" smtClean="0">
                <a:solidFill>
                  <a:srgbClr val="1C1C1C"/>
                </a:solidFill>
                <a:latin typeface="Calibri" pitchFamily="34" charset="0"/>
                <a:cs typeface="Arial" charset="0"/>
              </a:rPr>
              <a:t>.</a:t>
            </a:r>
            <a:endParaRPr lang="en-US" sz="1600" i="1" dirty="0">
              <a:solidFill>
                <a:srgbClr val="1C1C1C"/>
              </a:solidFill>
              <a:latin typeface="Calibri" pitchFamily="34" charset="0"/>
              <a:cs typeface="Arial" charset="0"/>
            </a:endParaRPr>
          </a:p>
          <a:p>
            <a:r>
              <a:rPr lang="en-US" sz="1600" dirty="0" err="1" smtClean="0">
                <a:solidFill>
                  <a:srgbClr val="1C1C1C"/>
                </a:solidFill>
              </a:rPr>
              <a:t>Tập</a:t>
            </a:r>
            <a:r>
              <a:rPr lang="en-US" sz="1600" dirty="0" smtClean="0">
                <a:solidFill>
                  <a:srgbClr val="1C1C1C"/>
                </a:solidFill>
              </a:rPr>
              <a:t> </a:t>
            </a:r>
            <a:r>
              <a:rPr lang="en-US" sz="1600" dirty="0" err="1" smtClean="0">
                <a:solidFill>
                  <a:srgbClr val="1C1C1C"/>
                </a:solidFill>
              </a:rPr>
              <a:t>đoàn</a:t>
            </a:r>
            <a:r>
              <a:rPr lang="en-US" sz="1600" dirty="0" smtClean="0">
                <a:solidFill>
                  <a:srgbClr val="1C1C1C"/>
                </a:solidFill>
              </a:rPr>
              <a:t> </a:t>
            </a:r>
            <a:r>
              <a:rPr lang="en-US" sz="1600" dirty="0" err="1" smtClean="0">
                <a:solidFill>
                  <a:srgbClr val="1C1C1C"/>
                </a:solidFill>
              </a:rPr>
              <a:t>Hương</a:t>
            </a:r>
            <a:r>
              <a:rPr lang="en-US" sz="1600" dirty="0" smtClean="0">
                <a:solidFill>
                  <a:srgbClr val="1C1C1C"/>
                </a:solidFill>
              </a:rPr>
              <a:t> </a:t>
            </a:r>
            <a:r>
              <a:rPr lang="en-US" sz="1600" dirty="0" err="1" smtClean="0">
                <a:solidFill>
                  <a:srgbClr val="1C1C1C"/>
                </a:solidFill>
              </a:rPr>
              <a:t>Việt</a:t>
            </a:r>
            <a:r>
              <a:rPr lang="en-US" sz="1600" dirty="0" smtClean="0">
                <a:solidFill>
                  <a:srgbClr val="1C1C1C"/>
                </a:solidFill>
              </a:rPr>
              <a:t> </a:t>
            </a:r>
            <a:r>
              <a:rPr lang="en-US" sz="1600" dirty="0" err="1" smtClean="0">
                <a:solidFill>
                  <a:srgbClr val="1C1C1C"/>
                </a:solidFill>
              </a:rPr>
              <a:t>chuyển</a:t>
            </a:r>
            <a:r>
              <a:rPr lang="en-US" sz="1600" dirty="0" smtClean="0">
                <a:solidFill>
                  <a:srgbClr val="1C1C1C"/>
                </a:solidFill>
              </a:rPr>
              <a:t> </a:t>
            </a:r>
            <a:r>
              <a:rPr lang="en-US" sz="1600" dirty="0" err="1" smtClean="0">
                <a:solidFill>
                  <a:srgbClr val="1C1C1C"/>
                </a:solidFill>
              </a:rPr>
              <a:t>lại</a:t>
            </a:r>
            <a:r>
              <a:rPr lang="en-US" sz="1600" dirty="0" smtClean="0">
                <a:solidFill>
                  <a:srgbClr val="1C1C1C"/>
                </a:solidFill>
              </a:rPr>
              <a:t> % </a:t>
            </a:r>
            <a:r>
              <a:rPr lang="en-US" sz="1600" dirty="0" err="1" smtClean="0">
                <a:solidFill>
                  <a:srgbClr val="1C1C1C"/>
                </a:solidFill>
              </a:rPr>
              <a:t>tổng</a:t>
            </a:r>
            <a:r>
              <a:rPr lang="en-US" sz="1600" dirty="0" smtClean="0">
                <a:solidFill>
                  <a:srgbClr val="1C1C1C"/>
                </a:solidFill>
              </a:rPr>
              <a:t> </a:t>
            </a:r>
            <a:r>
              <a:rPr lang="en-US" sz="1600" dirty="0" err="1" smtClean="0">
                <a:solidFill>
                  <a:srgbClr val="1C1C1C"/>
                </a:solidFill>
              </a:rPr>
              <a:t>doanh</a:t>
            </a:r>
            <a:r>
              <a:rPr lang="en-US" sz="1600" dirty="0" smtClean="0">
                <a:solidFill>
                  <a:srgbClr val="1C1C1C"/>
                </a:solidFill>
              </a:rPr>
              <a:t> </a:t>
            </a:r>
            <a:r>
              <a:rPr lang="en-US" sz="1600" dirty="0" err="1" smtClean="0">
                <a:solidFill>
                  <a:srgbClr val="1C1C1C"/>
                </a:solidFill>
              </a:rPr>
              <a:t>thu</a:t>
            </a:r>
            <a:r>
              <a:rPr lang="en-US" sz="1600" dirty="0" smtClean="0">
                <a:solidFill>
                  <a:srgbClr val="1C1C1C"/>
                </a:solidFill>
              </a:rPr>
              <a:t> </a:t>
            </a:r>
            <a:r>
              <a:rPr lang="en-US" sz="1600" dirty="0" err="1" smtClean="0">
                <a:solidFill>
                  <a:srgbClr val="1C1C1C"/>
                </a:solidFill>
              </a:rPr>
              <a:t>cho</a:t>
            </a:r>
            <a:r>
              <a:rPr lang="en-US" sz="1600" dirty="0" smtClean="0">
                <a:solidFill>
                  <a:srgbClr val="1C1C1C"/>
                </a:solidFill>
              </a:rPr>
              <a:t> </a:t>
            </a:r>
            <a:r>
              <a:rPr lang="en-US" sz="1600" dirty="0" err="1" smtClean="0">
                <a:solidFill>
                  <a:srgbClr val="1C1C1C"/>
                </a:solidFill>
              </a:rPr>
              <a:t>đối</a:t>
            </a:r>
            <a:r>
              <a:rPr lang="en-US" sz="1600" dirty="0" smtClean="0">
                <a:solidFill>
                  <a:srgbClr val="1C1C1C"/>
                </a:solidFill>
              </a:rPr>
              <a:t> </a:t>
            </a:r>
            <a:r>
              <a:rPr lang="en-US" sz="1600" dirty="0" err="1" smtClean="0">
                <a:solidFill>
                  <a:srgbClr val="1C1C1C"/>
                </a:solidFill>
              </a:rPr>
              <a:t>tác</a:t>
            </a:r>
            <a:endParaRPr lang="en-US" sz="1600" dirty="0">
              <a:solidFill>
                <a:srgbClr val="1C1C1C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3828542" y="2563305"/>
            <a:ext cx="1670050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1600" dirty="0" smtClean="0">
                <a:solidFill>
                  <a:srgbClr val="1C1C1C"/>
                </a:solidFill>
                <a:latin typeface="Calibri" pitchFamily="34" charset="0"/>
                <a:cs typeface="Arial" charset="0"/>
              </a:rPr>
              <a:t>2.</a:t>
            </a:r>
            <a:endParaRPr lang="en-US" sz="1600" dirty="0">
              <a:solidFill>
                <a:srgbClr val="1C1C1C"/>
              </a:solidFill>
              <a:latin typeface="Calibri" pitchFamily="34" charset="0"/>
              <a:cs typeface="Arial" charset="0"/>
            </a:endParaRPr>
          </a:p>
          <a:p>
            <a:pPr algn="ctr"/>
            <a:r>
              <a:rPr lang="en-US" sz="1600" dirty="0" err="1" smtClean="0">
                <a:solidFill>
                  <a:srgbClr val="1C1C1C"/>
                </a:solidFill>
              </a:rPr>
              <a:t>Dòng</a:t>
            </a:r>
            <a:r>
              <a:rPr lang="en-US" sz="1600" dirty="0" smtClean="0">
                <a:solidFill>
                  <a:srgbClr val="1C1C1C"/>
                </a:solidFill>
              </a:rPr>
              <a:t> </a:t>
            </a:r>
            <a:r>
              <a:rPr lang="en-US" sz="1600" dirty="0" err="1" smtClean="0">
                <a:solidFill>
                  <a:srgbClr val="1C1C1C"/>
                </a:solidFill>
              </a:rPr>
              <a:t>tiền</a:t>
            </a:r>
            <a:r>
              <a:rPr lang="en-US" sz="1600" dirty="0" smtClean="0">
                <a:solidFill>
                  <a:srgbClr val="1C1C1C"/>
                </a:solidFill>
              </a:rPr>
              <a:t> </a:t>
            </a:r>
            <a:r>
              <a:rPr lang="en-US" sz="1600" dirty="0" err="1" smtClean="0">
                <a:solidFill>
                  <a:srgbClr val="1C1C1C"/>
                </a:solidFill>
              </a:rPr>
              <a:t>chảy</a:t>
            </a:r>
            <a:r>
              <a:rPr lang="en-US" sz="1600" dirty="0" smtClean="0">
                <a:solidFill>
                  <a:srgbClr val="1C1C1C"/>
                </a:solidFill>
              </a:rPr>
              <a:t> </a:t>
            </a:r>
            <a:r>
              <a:rPr lang="en-US" sz="1600" dirty="0" err="1" smtClean="0">
                <a:solidFill>
                  <a:srgbClr val="1C1C1C"/>
                </a:solidFill>
              </a:rPr>
              <a:t>về</a:t>
            </a:r>
            <a:r>
              <a:rPr lang="en-US" sz="1600" dirty="0" smtClean="0">
                <a:solidFill>
                  <a:srgbClr val="1C1C1C"/>
                </a:solidFill>
              </a:rPr>
              <a:t> </a:t>
            </a:r>
            <a:r>
              <a:rPr lang="en-US" sz="1600" dirty="0" err="1" smtClean="0">
                <a:solidFill>
                  <a:srgbClr val="1C1C1C"/>
                </a:solidFill>
              </a:rPr>
              <a:t>Tập</a:t>
            </a:r>
            <a:r>
              <a:rPr lang="en-US" sz="1600" dirty="0" smtClean="0">
                <a:solidFill>
                  <a:srgbClr val="1C1C1C"/>
                </a:solidFill>
              </a:rPr>
              <a:t> </a:t>
            </a:r>
            <a:r>
              <a:rPr lang="en-US" sz="1600" dirty="0" err="1" smtClean="0">
                <a:solidFill>
                  <a:srgbClr val="1C1C1C"/>
                </a:solidFill>
              </a:rPr>
              <a:t>Đoàn</a:t>
            </a:r>
            <a:r>
              <a:rPr lang="en-US" sz="1600" dirty="0" smtClean="0">
                <a:solidFill>
                  <a:srgbClr val="1C1C1C"/>
                </a:solidFill>
              </a:rPr>
              <a:t> </a:t>
            </a:r>
            <a:r>
              <a:rPr lang="en-US" sz="1600" dirty="0" err="1" smtClean="0">
                <a:solidFill>
                  <a:srgbClr val="1C1C1C"/>
                </a:solidFill>
              </a:rPr>
              <a:t>Hương</a:t>
            </a:r>
            <a:r>
              <a:rPr lang="en-US" sz="1600" dirty="0" smtClean="0">
                <a:solidFill>
                  <a:srgbClr val="1C1C1C"/>
                </a:solidFill>
              </a:rPr>
              <a:t> </a:t>
            </a:r>
            <a:r>
              <a:rPr lang="en-US" sz="1600" dirty="0" err="1" smtClean="0">
                <a:solidFill>
                  <a:srgbClr val="1C1C1C"/>
                </a:solidFill>
              </a:rPr>
              <a:t>Việt</a:t>
            </a:r>
            <a:endParaRPr lang="en-US" sz="1600" dirty="0">
              <a:solidFill>
                <a:srgbClr val="1C1C1C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24" name="AutoShape 4"/>
          <p:cNvSpPr>
            <a:spLocks noChangeArrowheads="1"/>
          </p:cNvSpPr>
          <p:nvPr/>
        </p:nvSpPr>
        <p:spPr bwMode="gray">
          <a:xfrm>
            <a:off x="1402334" y="5108448"/>
            <a:ext cx="7156450" cy="102717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>
                  <a:gamma/>
                  <a:shade val="92157"/>
                  <a:invGamma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92157"/>
                  <a:invGamma/>
                </a:srgbClr>
              </a:gs>
            </a:gsLst>
            <a:lin ang="5400000" scaled="1"/>
          </a:gradFill>
          <a:ln w="19050">
            <a:solidFill>
              <a:srgbClr val="808080"/>
            </a:solidFill>
            <a:round/>
            <a:headEnd/>
            <a:tailEnd/>
          </a:ln>
          <a:effectLst>
            <a:outerShdw dist="25400" dir="54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1402334" y="5148009"/>
            <a:ext cx="7156450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1600" dirty="0" err="1" smtClean="0">
                <a:solidFill>
                  <a:srgbClr val="FF0000"/>
                </a:solidFill>
              </a:rPr>
              <a:t>Lưu</a:t>
            </a:r>
            <a:r>
              <a:rPr lang="en-US" sz="1600" dirty="0" smtClean="0">
                <a:solidFill>
                  <a:srgbClr val="FF0000"/>
                </a:solidFill>
              </a:rPr>
              <a:t> ý: </a:t>
            </a:r>
          </a:p>
          <a:p>
            <a:r>
              <a:rPr lang="en-US" sz="1600" dirty="0" err="1" smtClean="0">
                <a:solidFill>
                  <a:srgbClr val="FF0000"/>
                </a:solidFill>
              </a:rPr>
              <a:t>Đối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tác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hoàn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toàn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kiểm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soát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được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bao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nhiêu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khóa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ôn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luyện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và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kỳ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thi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đã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bán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ra</a:t>
            </a:r>
            <a:r>
              <a:rPr lang="en-US" sz="1600" dirty="0" smtClean="0">
                <a:solidFill>
                  <a:srgbClr val="FF0000"/>
                </a:solidFill>
              </a:rPr>
              <a:t>, </a:t>
            </a:r>
            <a:r>
              <a:rPr lang="en-US" sz="1600" dirty="0" err="1" smtClean="0">
                <a:solidFill>
                  <a:srgbClr val="FF0000"/>
                </a:solidFill>
              </a:rPr>
              <a:t>và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doanh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thu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thu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về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bao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nhiêu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thông</a:t>
            </a:r>
            <a:r>
              <a:rPr lang="en-US" sz="1600" dirty="0" smtClean="0">
                <a:solidFill>
                  <a:srgbClr val="FF0000"/>
                </a:solidFill>
              </a:rPr>
              <a:t> qua </a:t>
            </a:r>
            <a:r>
              <a:rPr lang="en-US" sz="1600" dirty="0" err="1" smtClean="0">
                <a:solidFill>
                  <a:srgbClr val="FF0000"/>
                </a:solidFill>
              </a:rPr>
              <a:t>hệ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quản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trị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của</a:t>
            </a:r>
            <a:r>
              <a:rPr lang="en-US" sz="1600" dirty="0" smtClean="0">
                <a:solidFill>
                  <a:srgbClr val="FF0000"/>
                </a:solidFill>
              </a:rPr>
              <a:t> website</a:t>
            </a:r>
            <a:endParaRPr lang="en-US" sz="1600" dirty="0">
              <a:solidFill>
                <a:srgbClr val="FF0000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3786930" y="-597357"/>
            <a:ext cx="2864262" cy="3796332"/>
            <a:chOff x="3810496" y="1813942"/>
            <a:chExt cx="279400" cy="277813"/>
          </a:xfrm>
          <a:solidFill>
            <a:schemeClr val="tx2">
              <a:lumMod val="20000"/>
              <a:lumOff val="80000"/>
              <a:alpha val="5000"/>
            </a:schemeClr>
          </a:solidFill>
        </p:grpSpPr>
        <p:sp>
          <p:nvSpPr>
            <p:cNvPr id="16" name="Freeform 53"/>
            <p:cNvSpPr>
              <a:spLocks noChangeArrowheads="1"/>
            </p:cNvSpPr>
            <p:nvPr/>
          </p:nvSpPr>
          <p:spPr bwMode="auto">
            <a:xfrm>
              <a:off x="3872409" y="1883792"/>
              <a:ext cx="153987" cy="146050"/>
            </a:xfrm>
            <a:custGeom>
              <a:avLst/>
              <a:gdLst>
                <a:gd name="T0" fmla="*/ 425 w 426"/>
                <a:gd name="T1" fmla="*/ 193 h 406"/>
                <a:gd name="T2" fmla="*/ 425 w 426"/>
                <a:gd name="T3" fmla="*/ 193 h 406"/>
                <a:gd name="T4" fmla="*/ 213 w 426"/>
                <a:gd name="T5" fmla="*/ 0 h 406"/>
                <a:gd name="T6" fmla="*/ 0 w 426"/>
                <a:gd name="T7" fmla="*/ 193 h 406"/>
                <a:gd name="T8" fmla="*/ 213 w 426"/>
                <a:gd name="T9" fmla="*/ 405 h 406"/>
                <a:gd name="T10" fmla="*/ 425 w 426"/>
                <a:gd name="T11" fmla="*/ 19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" h="406">
                  <a:moveTo>
                    <a:pt x="425" y="193"/>
                  </a:moveTo>
                  <a:lnTo>
                    <a:pt x="425" y="193"/>
                  </a:lnTo>
                  <a:cubicBezTo>
                    <a:pt x="425" y="78"/>
                    <a:pt x="328" y="0"/>
                    <a:pt x="213" y="0"/>
                  </a:cubicBezTo>
                  <a:cubicBezTo>
                    <a:pt x="97" y="0"/>
                    <a:pt x="0" y="78"/>
                    <a:pt x="0" y="193"/>
                  </a:cubicBezTo>
                  <a:cubicBezTo>
                    <a:pt x="0" y="309"/>
                    <a:pt x="97" y="405"/>
                    <a:pt x="213" y="405"/>
                  </a:cubicBezTo>
                  <a:cubicBezTo>
                    <a:pt x="328" y="405"/>
                    <a:pt x="425" y="309"/>
                    <a:pt x="425" y="1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" name="Freeform 54"/>
            <p:cNvSpPr>
              <a:spLocks noChangeArrowheads="1"/>
            </p:cNvSpPr>
            <p:nvPr/>
          </p:nvSpPr>
          <p:spPr bwMode="auto">
            <a:xfrm>
              <a:off x="3810496" y="1947292"/>
              <a:ext cx="41275" cy="20638"/>
            </a:xfrm>
            <a:custGeom>
              <a:avLst/>
              <a:gdLst>
                <a:gd name="T0" fmla="*/ 115 w 116"/>
                <a:gd name="T1" fmla="*/ 58 h 59"/>
                <a:gd name="T2" fmla="*/ 115 w 116"/>
                <a:gd name="T3" fmla="*/ 58 h 59"/>
                <a:gd name="T4" fmla="*/ 115 w 116"/>
                <a:gd name="T5" fmla="*/ 0 h 59"/>
                <a:gd name="T6" fmla="*/ 115 w 116"/>
                <a:gd name="T7" fmla="*/ 0 h 59"/>
                <a:gd name="T8" fmla="*/ 115 w 116"/>
                <a:gd name="T9" fmla="*/ 0 h 59"/>
                <a:gd name="T10" fmla="*/ 0 w 116"/>
                <a:gd name="T11" fmla="*/ 19 h 59"/>
                <a:gd name="T12" fmla="*/ 0 w 116"/>
                <a:gd name="T13" fmla="*/ 38 h 59"/>
                <a:gd name="T14" fmla="*/ 115 w 116"/>
                <a:gd name="T15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59">
                  <a:moveTo>
                    <a:pt x="115" y="58"/>
                  </a:moveTo>
                  <a:lnTo>
                    <a:pt x="115" y="58"/>
                  </a:lnTo>
                  <a:cubicBezTo>
                    <a:pt x="115" y="0"/>
                    <a:pt x="115" y="0"/>
                    <a:pt x="115" y="0"/>
                  </a:cubicBezTo>
                  <a:lnTo>
                    <a:pt x="115" y="0"/>
                  </a:lnTo>
                  <a:lnTo>
                    <a:pt x="115" y="0"/>
                  </a:lnTo>
                  <a:cubicBezTo>
                    <a:pt x="0" y="19"/>
                    <a:pt x="0" y="19"/>
                    <a:pt x="0" y="19"/>
                  </a:cubicBezTo>
                  <a:lnTo>
                    <a:pt x="0" y="38"/>
                  </a:lnTo>
                  <a:cubicBezTo>
                    <a:pt x="115" y="58"/>
                    <a:pt x="115" y="58"/>
                    <a:pt x="115" y="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" name="Freeform 55"/>
            <p:cNvSpPr>
              <a:spLocks noChangeArrowheads="1"/>
            </p:cNvSpPr>
            <p:nvPr/>
          </p:nvSpPr>
          <p:spPr bwMode="auto">
            <a:xfrm>
              <a:off x="4047034" y="1947292"/>
              <a:ext cx="42862" cy="20638"/>
            </a:xfrm>
            <a:custGeom>
              <a:avLst/>
              <a:gdLst>
                <a:gd name="T0" fmla="*/ 116 w 117"/>
                <a:gd name="T1" fmla="*/ 19 h 59"/>
                <a:gd name="T2" fmla="*/ 116 w 117"/>
                <a:gd name="T3" fmla="*/ 19 h 59"/>
                <a:gd name="T4" fmla="*/ 0 w 117"/>
                <a:gd name="T5" fmla="*/ 0 h 59"/>
                <a:gd name="T6" fmla="*/ 0 w 117"/>
                <a:gd name="T7" fmla="*/ 0 h 59"/>
                <a:gd name="T8" fmla="*/ 0 w 117"/>
                <a:gd name="T9" fmla="*/ 0 h 59"/>
                <a:gd name="T10" fmla="*/ 0 w 117"/>
                <a:gd name="T11" fmla="*/ 58 h 59"/>
                <a:gd name="T12" fmla="*/ 0 w 117"/>
                <a:gd name="T13" fmla="*/ 58 h 59"/>
                <a:gd name="T14" fmla="*/ 0 w 117"/>
                <a:gd name="T15" fmla="*/ 58 h 59"/>
                <a:gd name="T16" fmla="*/ 116 w 117"/>
                <a:gd name="T17" fmla="*/ 38 h 59"/>
                <a:gd name="T18" fmla="*/ 116 w 117"/>
                <a:gd name="T19" fmla="*/ 1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59">
                  <a:moveTo>
                    <a:pt x="116" y="19"/>
                  </a:moveTo>
                  <a:lnTo>
                    <a:pt x="116" y="19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58"/>
                    <a:pt x="0" y="58"/>
                    <a:pt x="0" y="58"/>
                  </a:cubicBezTo>
                  <a:lnTo>
                    <a:pt x="0" y="58"/>
                  </a:lnTo>
                  <a:lnTo>
                    <a:pt x="0" y="58"/>
                  </a:lnTo>
                  <a:cubicBezTo>
                    <a:pt x="116" y="38"/>
                    <a:pt x="116" y="38"/>
                    <a:pt x="116" y="38"/>
                  </a:cubicBezTo>
                  <a:lnTo>
                    <a:pt x="116" y="1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" name="Freeform 56"/>
            <p:cNvSpPr>
              <a:spLocks noChangeArrowheads="1"/>
            </p:cNvSpPr>
            <p:nvPr/>
          </p:nvSpPr>
          <p:spPr bwMode="auto">
            <a:xfrm>
              <a:off x="3935909" y="2050480"/>
              <a:ext cx="28575" cy="41275"/>
            </a:xfrm>
            <a:custGeom>
              <a:avLst/>
              <a:gdLst>
                <a:gd name="T0" fmla="*/ 58 w 78"/>
                <a:gd name="T1" fmla="*/ 0 h 116"/>
                <a:gd name="T2" fmla="*/ 58 w 78"/>
                <a:gd name="T3" fmla="*/ 0 h 116"/>
                <a:gd name="T4" fmla="*/ 0 w 78"/>
                <a:gd name="T5" fmla="*/ 0 h 116"/>
                <a:gd name="T6" fmla="*/ 0 w 78"/>
                <a:gd name="T7" fmla="*/ 0 h 116"/>
                <a:gd name="T8" fmla="*/ 0 w 78"/>
                <a:gd name="T9" fmla="*/ 0 h 116"/>
                <a:gd name="T10" fmla="*/ 39 w 78"/>
                <a:gd name="T11" fmla="*/ 115 h 116"/>
                <a:gd name="T12" fmla="*/ 39 w 78"/>
                <a:gd name="T13" fmla="*/ 115 h 116"/>
                <a:gd name="T14" fmla="*/ 77 w 78"/>
                <a:gd name="T15" fmla="*/ 0 h 116"/>
                <a:gd name="T16" fmla="*/ 77 w 78"/>
                <a:gd name="T17" fmla="*/ 0 h 116"/>
                <a:gd name="T18" fmla="*/ 58 w 78"/>
                <a:gd name="T1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16">
                  <a:moveTo>
                    <a:pt x="58" y="0"/>
                  </a:moveTo>
                  <a:lnTo>
                    <a:pt x="58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39" y="115"/>
                    <a:pt x="39" y="115"/>
                    <a:pt x="39" y="115"/>
                  </a:cubicBezTo>
                  <a:lnTo>
                    <a:pt x="39" y="115"/>
                  </a:lnTo>
                  <a:cubicBezTo>
                    <a:pt x="77" y="0"/>
                    <a:pt x="77" y="0"/>
                    <a:pt x="77" y="0"/>
                  </a:cubicBezTo>
                  <a:lnTo>
                    <a:pt x="77" y="0"/>
                  </a:ln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" name="Freeform 57"/>
            <p:cNvSpPr>
              <a:spLocks noChangeArrowheads="1"/>
            </p:cNvSpPr>
            <p:nvPr/>
          </p:nvSpPr>
          <p:spPr bwMode="auto">
            <a:xfrm>
              <a:off x="3935909" y="1813942"/>
              <a:ext cx="28575" cy="49213"/>
            </a:xfrm>
            <a:custGeom>
              <a:avLst/>
              <a:gdLst>
                <a:gd name="T0" fmla="*/ 0 w 78"/>
                <a:gd name="T1" fmla="*/ 135 h 136"/>
                <a:gd name="T2" fmla="*/ 0 w 78"/>
                <a:gd name="T3" fmla="*/ 135 h 136"/>
                <a:gd name="T4" fmla="*/ 58 w 78"/>
                <a:gd name="T5" fmla="*/ 135 h 136"/>
                <a:gd name="T6" fmla="*/ 77 w 78"/>
                <a:gd name="T7" fmla="*/ 135 h 136"/>
                <a:gd name="T8" fmla="*/ 77 w 78"/>
                <a:gd name="T9" fmla="*/ 135 h 136"/>
                <a:gd name="T10" fmla="*/ 39 w 78"/>
                <a:gd name="T11" fmla="*/ 19 h 136"/>
                <a:gd name="T12" fmla="*/ 39 w 78"/>
                <a:gd name="T13" fmla="*/ 19 h 136"/>
                <a:gd name="T14" fmla="*/ 0 w 78"/>
                <a:gd name="T15" fmla="*/ 13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36">
                  <a:moveTo>
                    <a:pt x="0" y="135"/>
                  </a:moveTo>
                  <a:lnTo>
                    <a:pt x="0" y="135"/>
                  </a:lnTo>
                  <a:cubicBezTo>
                    <a:pt x="58" y="135"/>
                    <a:pt x="58" y="135"/>
                    <a:pt x="58" y="135"/>
                  </a:cubicBezTo>
                  <a:lnTo>
                    <a:pt x="77" y="135"/>
                  </a:lnTo>
                  <a:lnTo>
                    <a:pt x="77" y="135"/>
                  </a:lnTo>
                  <a:cubicBezTo>
                    <a:pt x="39" y="19"/>
                    <a:pt x="39" y="19"/>
                    <a:pt x="39" y="19"/>
                  </a:cubicBezTo>
                  <a:cubicBezTo>
                    <a:pt x="39" y="0"/>
                    <a:pt x="39" y="0"/>
                    <a:pt x="39" y="19"/>
                  </a:cubicBezTo>
                  <a:cubicBezTo>
                    <a:pt x="0" y="135"/>
                    <a:pt x="0" y="135"/>
                    <a:pt x="0" y="13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" name="Freeform 58"/>
            <p:cNvSpPr>
              <a:spLocks noChangeArrowheads="1"/>
            </p:cNvSpPr>
            <p:nvPr/>
          </p:nvSpPr>
          <p:spPr bwMode="auto">
            <a:xfrm>
              <a:off x="3851771" y="2015555"/>
              <a:ext cx="34925" cy="42862"/>
            </a:xfrm>
            <a:custGeom>
              <a:avLst/>
              <a:gdLst>
                <a:gd name="T0" fmla="*/ 58 w 98"/>
                <a:gd name="T1" fmla="*/ 0 h 117"/>
                <a:gd name="T2" fmla="*/ 58 w 98"/>
                <a:gd name="T3" fmla="*/ 0 h 117"/>
                <a:gd name="T4" fmla="*/ 58 w 98"/>
                <a:gd name="T5" fmla="*/ 0 h 117"/>
                <a:gd name="T6" fmla="*/ 58 w 98"/>
                <a:gd name="T7" fmla="*/ 0 h 117"/>
                <a:gd name="T8" fmla="*/ 0 w 98"/>
                <a:gd name="T9" fmla="*/ 97 h 117"/>
                <a:gd name="T10" fmla="*/ 0 w 98"/>
                <a:gd name="T11" fmla="*/ 97 h 117"/>
                <a:gd name="T12" fmla="*/ 97 w 98"/>
                <a:gd name="T13" fmla="*/ 38 h 117"/>
                <a:gd name="T14" fmla="*/ 97 w 98"/>
                <a:gd name="T15" fmla="*/ 38 h 117"/>
                <a:gd name="T16" fmla="*/ 97 w 98"/>
                <a:gd name="T17" fmla="*/ 38 h 117"/>
                <a:gd name="T18" fmla="*/ 58 w 98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58" y="0"/>
                  </a:moveTo>
                  <a:lnTo>
                    <a:pt x="58" y="0"/>
                  </a:lnTo>
                  <a:lnTo>
                    <a:pt x="58" y="0"/>
                  </a:lnTo>
                  <a:lnTo>
                    <a:pt x="58" y="0"/>
                  </a:ln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116"/>
                    <a:pt x="0" y="97"/>
                  </a:cubicBezTo>
                  <a:cubicBezTo>
                    <a:pt x="97" y="38"/>
                    <a:pt x="97" y="38"/>
                    <a:pt x="97" y="38"/>
                  </a:cubicBezTo>
                  <a:lnTo>
                    <a:pt x="97" y="38"/>
                  </a:lnTo>
                  <a:lnTo>
                    <a:pt x="97" y="38"/>
                  </a:ln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" name="Freeform 59"/>
            <p:cNvSpPr>
              <a:spLocks noChangeArrowheads="1"/>
            </p:cNvSpPr>
            <p:nvPr/>
          </p:nvSpPr>
          <p:spPr bwMode="auto">
            <a:xfrm>
              <a:off x="4005759" y="1856805"/>
              <a:ext cx="42862" cy="42862"/>
            </a:xfrm>
            <a:custGeom>
              <a:avLst/>
              <a:gdLst>
                <a:gd name="T0" fmla="*/ 38 w 117"/>
                <a:gd name="T1" fmla="*/ 116 h 117"/>
                <a:gd name="T2" fmla="*/ 38 w 117"/>
                <a:gd name="T3" fmla="*/ 116 h 117"/>
                <a:gd name="T4" fmla="*/ 58 w 117"/>
                <a:gd name="T5" fmla="*/ 116 h 117"/>
                <a:gd name="T6" fmla="*/ 58 w 117"/>
                <a:gd name="T7" fmla="*/ 116 h 117"/>
                <a:gd name="T8" fmla="*/ 116 w 117"/>
                <a:gd name="T9" fmla="*/ 19 h 117"/>
                <a:gd name="T10" fmla="*/ 116 w 117"/>
                <a:gd name="T11" fmla="*/ 0 h 117"/>
                <a:gd name="T12" fmla="*/ 0 w 117"/>
                <a:gd name="T13" fmla="*/ 58 h 117"/>
                <a:gd name="T14" fmla="*/ 0 w 117"/>
                <a:gd name="T15" fmla="*/ 58 h 117"/>
                <a:gd name="T16" fmla="*/ 0 w 117"/>
                <a:gd name="T17" fmla="*/ 77 h 117"/>
                <a:gd name="T18" fmla="*/ 38 w 117"/>
                <a:gd name="T19" fmla="*/ 1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38" y="116"/>
                  </a:moveTo>
                  <a:lnTo>
                    <a:pt x="38" y="116"/>
                  </a:lnTo>
                  <a:cubicBezTo>
                    <a:pt x="58" y="116"/>
                    <a:pt x="58" y="116"/>
                    <a:pt x="58" y="116"/>
                  </a:cubicBezTo>
                  <a:lnTo>
                    <a:pt x="58" y="116"/>
                  </a:lnTo>
                  <a:cubicBezTo>
                    <a:pt x="116" y="19"/>
                    <a:pt x="116" y="19"/>
                    <a:pt x="116" y="19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0" y="58"/>
                  </a:lnTo>
                  <a:cubicBezTo>
                    <a:pt x="0" y="77"/>
                    <a:pt x="0" y="77"/>
                    <a:pt x="0" y="77"/>
                  </a:cubicBezTo>
                  <a:lnTo>
                    <a:pt x="38" y="1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3" name="Freeform 60"/>
            <p:cNvSpPr>
              <a:spLocks noChangeArrowheads="1"/>
            </p:cNvSpPr>
            <p:nvPr/>
          </p:nvSpPr>
          <p:spPr bwMode="auto">
            <a:xfrm>
              <a:off x="3997821" y="2015555"/>
              <a:ext cx="42863" cy="42862"/>
            </a:xfrm>
            <a:custGeom>
              <a:avLst/>
              <a:gdLst>
                <a:gd name="T0" fmla="*/ 58 w 117"/>
                <a:gd name="T1" fmla="*/ 0 h 117"/>
                <a:gd name="T2" fmla="*/ 58 w 117"/>
                <a:gd name="T3" fmla="*/ 0 h 117"/>
                <a:gd name="T4" fmla="*/ 39 w 117"/>
                <a:gd name="T5" fmla="*/ 0 h 117"/>
                <a:gd name="T6" fmla="*/ 39 w 117"/>
                <a:gd name="T7" fmla="*/ 0 h 117"/>
                <a:gd name="T8" fmla="*/ 0 w 117"/>
                <a:gd name="T9" fmla="*/ 38 h 117"/>
                <a:gd name="T10" fmla="*/ 0 w 117"/>
                <a:gd name="T11" fmla="*/ 38 h 117"/>
                <a:gd name="T12" fmla="*/ 0 w 117"/>
                <a:gd name="T13" fmla="*/ 38 h 117"/>
                <a:gd name="T14" fmla="*/ 97 w 117"/>
                <a:gd name="T15" fmla="*/ 97 h 117"/>
                <a:gd name="T16" fmla="*/ 116 w 117"/>
                <a:gd name="T17" fmla="*/ 97 h 117"/>
                <a:gd name="T18" fmla="*/ 58 w 117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lnTo>
                    <a:pt x="58" y="0"/>
                  </a:lnTo>
                  <a:cubicBezTo>
                    <a:pt x="58" y="0"/>
                    <a:pt x="58" y="0"/>
                    <a:pt x="39" y="0"/>
                  </a:cubicBezTo>
                  <a:lnTo>
                    <a:pt x="39" y="0"/>
                  </a:lnTo>
                  <a:cubicBezTo>
                    <a:pt x="0" y="38"/>
                    <a:pt x="0" y="38"/>
                    <a:pt x="0" y="38"/>
                  </a:cubicBezTo>
                  <a:lnTo>
                    <a:pt x="0" y="38"/>
                  </a:lnTo>
                  <a:lnTo>
                    <a:pt x="0" y="38"/>
                  </a:lnTo>
                  <a:cubicBezTo>
                    <a:pt x="97" y="97"/>
                    <a:pt x="97" y="97"/>
                    <a:pt x="97" y="97"/>
                  </a:cubicBezTo>
                  <a:cubicBezTo>
                    <a:pt x="116" y="116"/>
                    <a:pt x="116" y="97"/>
                    <a:pt x="116" y="97"/>
                  </a:cubicBez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4" name="Freeform 61"/>
            <p:cNvSpPr>
              <a:spLocks noChangeArrowheads="1"/>
            </p:cNvSpPr>
            <p:nvPr/>
          </p:nvSpPr>
          <p:spPr bwMode="auto">
            <a:xfrm>
              <a:off x="3845421" y="1863155"/>
              <a:ext cx="34925" cy="34925"/>
            </a:xfrm>
            <a:custGeom>
              <a:avLst/>
              <a:gdLst>
                <a:gd name="T0" fmla="*/ 58 w 97"/>
                <a:gd name="T1" fmla="*/ 97 h 98"/>
                <a:gd name="T2" fmla="*/ 58 w 97"/>
                <a:gd name="T3" fmla="*/ 97 h 98"/>
                <a:gd name="T4" fmla="*/ 58 w 97"/>
                <a:gd name="T5" fmla="*/ 97 h 98"/>
                <a:gd name="T6" fmla="*/ 58 w 97"/>
                <a:gd name="T7" fmla="*/ 97 h 98"/>
                <a:gd name="T8" fmla="*/ 96 w 97"/>
                <a:gd name="T9" fmla="*/ 58 h 98"/>
                <a:gd name="T10" fmla="*/ 96 w 97"/>
                <a:gd name="T11" fmla="*/ 39 h 98"/>
                <a:gd name="T12" fmla="*/ 96 w 97"/>
                <a:gd name="T13" fmla="*/ 39 h 98"/>
                <a:gd name="T14" fmla="*/ 0 w 97"/>
                <a:gd name="T15" fmla="*/ 0 h 98"/>
                <a:gd name="T16" fmla="*/ 0 w 97"/>
                <a:gd name="T17" fmla="*/ 0 h 98"/>
                <a:gd name="T18" fmla="*/ 58 w 97"/>
                <a:gd name="T19" fmla="*/ 9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98">
                  <a:moveTo>
                    <a:pt x="58" y="97"/>
                  </a:moveTo>
                  <a:lnTo>
                    <a:pt x="58" y="97"/>
                  </a:lnTo>
                  <a:lnTo>
                    <a:pt x="58" y="97"/>
                  </a:lnTo>
                  <a:lnTo>
                    <a:pt x="58" y="97"/>
                  </a:lnTo>
                  <a:cubicBezTo>
                    <a:pt x="96" y="58"/>
                    <a:pt x="96" y="58"/>
                    <a:pt x="96" y="58"/>
                  </a:cubicBezTo>
                  <a:cubicBezTo>
                    <a:pt x="96" y="58"/>
                    <a:pt x="96" y="58"/>
                    <a:pt x="96" y="39"/>
                  </a:cubicBezTo>
                  <a:lnTo>
                    <a:pt x="96" y="39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58" y="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flipH="1">
            <a:off x="2276876" y="2728119"/>
            <a:ext cx="6867124" cy="4129881"/>
          </a:xfrm>
          <a:custGeom>
            <a:avLst/>
            <a:gdLst>
              <a:gd name="connsiteX0" fmla="*/ 18307563 w 18307563"/>
              <a:gd name="connsiteY0" fmla="*/ 0 h 8259762"/>
              <a:gd name="connsiteX1" fmla="*/ 0 w 18307563"/>
              <a:gd name="connsiteY1" fmla="*/ 0 h 8259762"/>
              <a:gd name="connsiteX2" fmla="*/ 0 w 18307563"/>
              <a:gd name="connsiteY2" fmla="*/ 8259762 h 8259762"/>
              <a:gd name="connsiteX3" fmla="*/ 14072701 w 18307563"/>
              <a:gd name="connsiteY3" fmla="*/ 8259762 h 825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07563" h="8259762">
                <a:moveTo>
                  <a:pt x="18307563" y="0"/>
                </a:moveTo>
                <a:lnTo>
                  <a:pt x="0" y="0"/>
                </a:lnTo>
                <a:lnTo>
                  <a:pt x="0" y="8259762"/>
                </a:lnTo>
                <a:lnTo>
                  <a:pt x="14072701" y="8259762"/>
                </a:lnTo>
                <a:close/>
              </a:path>
            </a:pathLst>
          </a:custGeom>
          <a:gradFill>
            <a:gsLst>
              <a:gs pos="0">
                <a:srgbClr val="0066CC"/>
              </a:gs>
              <a:gs pos="100000">
                <a:schemeClr val="accent5"/>
              </a:gs>
            </a:gsLst>
            <a:lin ang="0" scaled="1"/>
          </a:gradFill>
          <a:ln w="127000" cap="rnd">
            <a:noFill/>
          </a:ln>
          <a:effectLst>
            <a:outerShdw blurRad="101600" dist="139700" dir="8040000" sx="91000" sy="91000" algn="t" rotWithShape="0">
              <a:prstClr val="black">
                <a:alpha val="30000"/>
              </a:prstClr>
            </a:outerShdw>
            <a:softEdge rad="0"/>
          </a:effectLst>
        </p:spPr>
        <p:txBody>
          <a:bodyPr vert="horz" lIns="34290" tIns="17145" rIns="34290" bIns="17145" rtlCol="0" anchor="ctr"/>
          <a:lstStyle/>
          <a:p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" b="54"/>
          <a:stretch>
            <a:fillRect/>
          </a:stretch>
        </p:blipFill>
        <p:spPr/>
      </p:pic>
      <p:pic>
        <p:nvPicPr>
          <p:cNvPr id="29" name="Picture Placeholder 28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5" r="14585"/>
          <a:stretch>
            <a:fillRect/>
          </a:stretch>
        </p:blipFill>
        <p:spPr/>
      </p:pic>
      <p:pic>
        <p:nvPicPr>
          <p:cNvPr id="25" name="Picture Placeholder 24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37" b="11337"/>
          <a:stretch>
            <a:fillRect/>
          </a:stretch>
        </p:blipFill>
        <p:spPr/>
      </p:pic>
      <p:sp>
        <p:nvSpPr>
          <p:cNvPr id="28" name="Rectangle 27"/>
          <p:cNvSpPr/>
          <p:nvPr/>
        </p:nvSpPr>
        <p:spPr>
          <a:xfrm>
            <a:off x="2191449" y="3028432"/>
            <a:ext cx="778654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3500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3500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en-US" sz="3500" spc="150" dirty="0" smtClean="0">
                <a:ln w="11430"/>
                <a:solidFill>
                  <a:srgbClr val="FFC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DEMO GIAO DIỆN</a:t>
            </a:r>
          </a:p>
          <a:p>
            <a:pPr algn="ctr"/>
            <a:r>
              <a:rPr lang="en-US" sz="3500" spc="150" dirty="0" smtClean="0">
                <a:ln w="11430"/>
                <a:solidFill>
                  <a:srgbClr val="FFC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WEBSITE BÁN KHÓA HỌC</a:t>
            </a:r>
            <a:endParaRPr lang="en-US" sz="3500" b="1" cap="none" spc="150" dirty="0">
              <a:ln w="11430"/>
              <a:solidFill>
                <a:srgbClr val="FFC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0" name="Flowchart: Decision 29"/>
          <p:cNvSpPr/>
          <p:nvPr/>
        </p:nvSpPr>
        <p:spPr bwMode="auto">
          <a:xfrm>
            <a:off x="5789943" y="3028833"/>
            <a:ext cx="624562" cy="418456"/>
          </a:xfrm>
          <a:prstGeom prst="flowChartDecision">
            <a:avLst/>
          </a:prstGeom>
          <a:solidFill>
            <a:srgbClr val="FFFFFF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Flowchart: Decision 25"/>
          <p:cNvSpPr/>
          <p:nvPr/>
        </p:nvSpPr>
        <p:spPr bwMode="auto">
          <a:xfrm>
            <a:off x="5751576" y="2852928"/>
            <a:ext cx="713232" cy="477865"/>
          </a:xfrm>
          <a:prstGeom prst="flowChartDecision">
            <a:avLst/>
          </a:prstGeom>
          <a:solidFill>
            <a:srgbClr val="FFFF00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rgbClr val="FF66FF"/>
              </a:solidFill>
              <a:effectLst/>
              <a:latin typeface="Arial" charset="0"/>
            </a:endParaRPr>
          </a:p>
        </p:txBody>
      </p:sp>
      <p:pic>
        <p:nvPicPr>
          <p:cNvPr id="27" name="Picture 26" descr="Huong Viet logo-0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49112" y="265135"/>
            <a:ext cx="1860393" cy="4572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148527565"/>
      </p:ext>
    </p:ext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xanh-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93408"/>
            <a:ext cx="9144000" cy="164592"/>
          </a:xfrm>
          <a:prstGeom prst="rect">
            <a:avLst/>
          </a:prstGeom>
        </p:spPr>
      </p:pic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1476312" y="138240"/>
            <a:ext cx="7958137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8. DEMO GIAO DIỆN WEBSITE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8" name="Picture 27" descr="demo we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02281" y="1380744"/>
            <a:ext cx="2350931" cy="4178808"/>
          </a:xfrm>
          <a:prstGeom prst="rect">
            <a:avLst/>
          </a:prstGeom>
        </p:spPr>
      </p:pic>
      <p:pic>
        <p:nvPicPr>
          <p:cNvPr id="29" name="Picture 28" descr="DDDDDDDDDDDĐ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90701" y="1563625"/>
            <a:ext cx="4881690" cy="372160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2328417" y="6283845"/>
            <a:ext cx="350775" cy="342463"/>
            <a:chOff x="4027" y="3016"/>
            <a:chExt cx="515" cy="505"/>
          </a:xfrm>
        </p:grpSpPr>
        <p:sp>
          <p:nvSpPr>
            <p:cNvPr id="442419" name="Oval 51"/>
            <p:cNvSpPr>
              <a:spLocks noChangeArrowheads="1"/>
            </p:cNvSpPr>
            <p:nvPr/>
          </p:nvSpPr>
          <p:spPr bwMode="gray">
            <a:xfrm>
              <a:off x="4027" y="3016"/>
              <a:ext cx="515" cy="50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4314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4314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442420" name="Picture 52" descr="sphere_highligh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4046" y="3018"/>
              <a:ext cx="470" cy="241"/>
            </a:xfrm>
            <a:prstGeom prst="rect">
              <a:avLst/>
            </a:prstGeom>
            <a:noFill/>
          </p:spPr>
        </p:pic>
      </p:grpSp>
      <p:grpSp>
        <p:nvGrpSpPr>
          <p:cNvPr id="3" name="Group 53"/>
          <p:cNvGrpSpPr>
            <a:grpSpLocks/>
          </p:cNvGrpSpPr>
          <p:nvPr/>
        </p:nvGrpSpPr>
        <p:grpSpPr bwMode="auto">
          <a:xfrm>
            <a:off x="2835229" y="6451780"/>
            <a:ext cx="182291" cy="177319"/>
            <a:chOff x="4027" y="3016"/>
            <a:chExt cx="515" cy="505"/>
          </a:xfrm>
        </p:grpSpPr>
        <p:sp>
          <p:nvSpPr>
            <p:cNvPr id="442422" name="Oval 54"/>
            <p:cNvSpPr>
              <a:spLocks noChangeArrowheads="1"/>
            </p:cNvSpPr>
            <p:nvPr/>
          </p:nvSpPr>
          <p:spPr bwMode="gray">
            <a:xfrm>
              <a:off x="4027" y="3016"/>
              <a:ext cx="515" cy="505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4314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4314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442423" name="Picture 55" descr="sphere_highligh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4046" y="3018"/>
              <a:ext cx="470" cy="241"/>
            </a:xfrm>
            <a:prstGeom prst="rect">
              <a:avLst/>
            </a:prstGeom>
            <a:noFill/>
          </p:spPr>
        </p:pic>
      </p:grpSp>
      <p:sp>
        <p:nvSpPr>
          <p:cNvPr id="442424" name="Oval 56"/>
          <p:cNvSpPr>
            <a:spLocks noChangeArrowheads="1"/>
          </p:cNvSpPr>
          <p:nvPr/>
        </p:nvSpPr>
        <p:spPr bwMode="gray">
          <a:xfrm>
            <a:off x="1782162" y="6042157"/>
            <a:ext cx="417795" cy="413507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28575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42425" name="Oval 57"/>
          <p:cNvSpPr>
            <a:spLocks noChangeArrowheads="1"/>
          </p:cNvSpPr>
          <p:nvPr/>
        </p:nvSpPr>
        <p:spPr bwMode="gray">
          <a:xfrm>
            <a:off x="109728" y="4301321"/>
            <a:ext cx="1234440" cy="1221655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7620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42426" name="Oval 58"/>
          <p:cNvSpPr>
            <a:spLocks noChangeArrowheads="1"/>
          </p:cNvSpPr>
          <p:nvPr/>
        </p:nvSpPr>
        <p:spPr bwMode="gray">
          <a:xfrm>
            <a:off x="926229" y="5615585"/>
            <a:ext cx="774555" cy="766835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2" name="Picture 21" descr="xanh-0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6693408"/>
            <a:ext cx="9144000" cy="164592"/>
          </a:xfrm>
          <a:prstGeom prst="rect">
            <a:avLst/>
          </a:prstGeom>
        </p:spPr>
      </p:pic>
      <p:pic>
        <p:nvPicPr>
          <p:cNvPr id="12" name="Picture 11" descr="Huong Viet logo-0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825450" y="347431"/>
            <a:ext cx="2306845" cy="56696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15" name="Rectangle 14"/>
          <p:cNvSpPr/>
          <p:nvPr/>
        </p:nvSpPr>
        <p:spPr>
          <a:xfrm>
            <a:off x="1133856" y="1804633"/>
            <a:ext cx="7050024" cy="240065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XÂY DỰNG WEBSITE </a:t>
            </a:r>
          </a:p>
          <a:p>
            <a:pPr algn="ctr"/>
            <a:r>
              <a:rPr lang="en-US" sz="3200" b="1" cap="none" spc="0" dirty="0" err="1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Ôn</a:t>
            </a:r>
            <a:r>
              <a:rPr lang="en-US" sz="3200" b="1" cap="none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</a:t>
            </a:r>
            <a:r>
              <a:rPr lang="en-US" sz="3200" b="1" cap="none" spc="0" dirty="0" err="1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luyện</a:t>
            </a:r>
            <a:r>
              <a:rPr lang="en-US" sz="3200" b="1" cap="none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3200" b="1" cap="none" spc="0" dirty="0" err="1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thi</a:t>
            </a:r>
            <a:r>
              <a:rPr lang="en-US" sz="3200" b="1" cap="none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3200" b="1" cap="none" spc="0" dirty="0" err="1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trực</a:t>
            </a:r>
            <a:r>
              <a:rPr lang="en-US" sz="3200" b="1" cap="none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3200" b="1" cap="none" spc="0" dirty="0" err="1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tuyến</a:t>
            </a:r>
            <a:endParaRPr lang="en-US" sz="3200" b="1" cap="none" spc="0" dirty="0" smtClean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US" sz="3200" dirty="0" err="1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cho</a:t>
            </a:r>
            <a:r>
              <a:rPr lang="en-US" sz="320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3200" dirty="0" err="1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học</a:t>
            </a:r>
            <a:r>
              <a:rPr lang="en-US" sz="320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3200" dirty="0" err="1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sinh</a:t>
            </a:r>
            <a:r>
              <a:rPr lang="en-US" sz="320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THCS &amp; THPT</a:t>
            </a:r>
          </a:p>
          <a:p>
            <a:pPr algn="ctr"/>
            <a:endParaRPr lang="en-US" sz="5400" b="1" cap="none" spc="0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93976" y="3493009"/>
            <a:ext cx="5230368" cy="55399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900" dirty="0" err="1" smtClean="0">
                <a:solidFill>
                  <a:srgbClr val="FFFF00"/>
                </a:solidFill>
                <a:latin typeface="+mj-lt"/>
              </a:rPr>
              <a:t>Trên</a:t>
            </a:r>
            <a:r>
              <a:rPr lang="en-US" sz="2900" dirty="0" smtClean="0">
                <a:solidFill>
                  <a:srgbClr val="FFFF00"/>
                </a:solidFill>
                <a:latin typeface="+mj-lt"/>
              </a:rPr>
              <a:t> </a:t>
            </a:r>
            <a:r>
              <a:rPr lang="en-US" sz="2900" dirty="0" err="1" smtClean="0">
                <a:solidFill>
                  <a:srgbClr val="FFFF00"/>
                </a:solidFill>
                <a:latin typeface="+mj-lt"/>
              </a:rPr>
              <a:t>nền</a:t>
            </a:r>
            <a:r>
              <a:rPr lang="en-US" sz="2900" dirty="0" smtClean="0">
                <a:solidFill>
                  <a:srgbClr val="FFFF00"/>
                </a:solidFill>
                <a:latin typeface="+mj-lt"/>
              </a:rPr>
              <a:t> </a:t>
            </a:r>
            <a:r>
              <a:rPr lang="en-US" sz="2900" dirty="0" err="1" smtClean="0">
                <a:solidFill>
                  <a:srgbClr val="FFFF00"/>
                </a:solidFill>
                <a:latin typeface="+mj-lt"/>
              </a:rPr>
              <a:t>tảng</a:t>
            </a:r>
            <a:r>
              <a:rPr lang="en-US" sz="2900" dirty="0" smtClean="0">
                <a:solidFill>
                  <a:srgbClr val="FFFF00"/>
                </a:solidFill>
                <a:latin typeface="+mj-lt"/>
              </a:rPr>
              <a:t> </a:t>
            </a:r>
            <a:r>
              <a:rPr lang="en-US" sz="2900" dirty="0" err="1" smtClean="0">
                <a:solidFill>
                  <a:srgbClr val="FFFF00"/>
                </a:solidFill>
                <a:latin typeface="+mj-lt"/>
              </a:rPr>
              <a:t>CLS.Trade</a:t>
            </a:r>
            <a:endParaRPr lang="en-US" sz="2900" dirty="0">
              <a:solidFill>
                <a:srgbClr val="FFFF00"/>
              </a:solidFill>
              <a:latin typeface="+mj-lt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7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559 -0.10479 C 0.0559 -0.10456 0.05156 -0.05136 0.0401 -0.02661 C 0.02864 -0.00185 -0.00226 0.00462 -0.0184 -0.00579 " pathEditMode="relative" rAng="0" ptsTypes="fsf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0" y="55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7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14236 -0.15476 C 0.14236 -0.15452 0.12535 -0.04603 0.10382 -0.01758 C 0.08229 0.01087 0.00382 0.02244 -0.0342 0.01874 " pathEditMode="relative" rAng="0" ptsTypes="fsf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00" y="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8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2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8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2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8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42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2424" grpId="0" animBg="1"/>
      <p:bldP spid="442425" grpId="0" animBg="1"/>
      <p:bldP spid="44242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xanh-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93408"/>
            <a:ext cx="9144000" cy="164592"/>
          </a:xfrm>
          <a:prstGeom prst="rect">
            <a:avLst/>
          </a:prstGeom>
        </p:spPr>
      </p:pic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1476312" y="138240"/>
            <a:ext cx="7958137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8. DEMO GIAO DIỆN WEBSITE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8" name="Picture 27" descr="demo we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02281" y="1380744"/>
            <a:ext cx="2350931" cy="4178808"/>
          </a:xfrm>
          <a:prstGeom prst="rect">
            <a:avLst/>
          </a:prstGeom>
        </p:spPr>
      </p:pic>
      <p:pic>
        <p:nvPicPr>
          <p:cNvPr id="6" name="Picture 5" descr="DEMO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14803" y="1280160"/>
            <a:ext cx="4575685" cy="464501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91" name="WordArt 491"/>
          <p:cNvSpPr>
            <a:spLocks noChangeArrowheads="1" noChangeShapeType="1" noTextEdit="1"/>
          </p:cNvSpPr>
          <p:nvPr/>
        </p:nvSpPr>
        <p:spPr bwMode="gray">
          <a:xfrm>
            <a:off x="3574288" y="2370836"/>
            <a:ext cx="5222875" cy="746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125"/>
              </a:avLst>
            </a:prstTxWarp>
          </a:bodyPr>
          <a:lstStyle/>
          <a:p>
            <a:r>
              <a:rPr lang="en-US" sz="3600" kern="10" dirty="0">
                <a:ln w="2540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accent1">
                        <a:gamma/>
                        <a:shade val="46275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prstShdw prst="shdw13" dist="53882" dir="2700000">
                    <a:srgbClr val="000000">
                      <a:alpha val="50000"/>
                    </a:srgbClr>
                  </a:prstShdw>
                </a:effectLst>
                <a:latin typeface="Arial"/>
                <a:cs typeface="Arial"/>
              </a:rPr>
              <a:t>Thank You!</a:t>
            </a:r>
          </a:p>
        </p:txBody>
      </p:sp>
      <p:grpSp>
        <p:nvGrpSpPr>
          <p:cNvPr id="26112" name="Group 512"/>
          <p:cNvGrpSpPr>
            <a:grpSpLocks/>
          </p:cNvGrpSpPr>
          <p:nvPr/>
        </p:nvGrpSpPr>
        <p:grpSpPr bwMode="auto">
          <a:xfrm>
            <a:off x="5932488" y="5632450"/>
            <a:ext cx="669925" cy="654050"/>
            <a:chOff x="4027" y="3016"/>
            <a:chExt cx="515" cy="505"/>
          </a:xfrm>
        </p:grpSpPr>
        <p:sp>
          <p:nvSpPr>
            <p:cNvPr id="26113" name="Oval 513"/>
            <p:cNvSpPr>
              <a:spLocks noChangeArrowheads="1"/>
            </p:cNvSpPr>
            <p:nvPr/>
          </p:nvSpPr>
          <p:spPr bwMode="gray">
            <a:xfrm>
              <a:off x="4027" y="3016"/>
              <a:ext cx="515" cy="50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44314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4314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26114" name="Picture 514" descr="sphere_highligh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4046" y="3018"/>
              <a:ext cx="470" cy="241"/>
            </a:xfrm>
            <a:prstGeom prst="rect">
              <a:avLst/>
            </a:prstGeom>
            <a:noFill/>
          </p:spPr>
        </p:pic>
      </p:grpSp>
      <p:grpSp>
        <p:nvGrpSpPr>
          <p:cNvPr id="26115" name="Group 515"/>
          <p:cNvGrpSpPr>
            <a:grpSpLocks/>
          </p:cNvGrpSpPr>
          <p:nvPr/>
        </p:nvGrpSpPr>
        <p:grpSpPr bwMode="auto">
          <a:xfrm>
            <a:off x="7323138" y="5181600"/>
            <a:ext cx="349250" cy="339725"/>
            <a:chOff x="4027" y="3016"/>
            <a:chExt cx="515" cy="505"/>
          </a:xfrm>
        </p:grpSpPr>
        <p:sp>
          <p:nvSpPr>
            <p:cNvPr id="26116" name="Oval 516"/>
            <p:cNvSpPr>
              <a:spLocks noChangeArrowheads="1"/>
            </p:cNvSpPr>
            <p:nvPr/>
          </p:nvSpPr>
          <p:spPr bwMode="gray">
            <a:xfrm>
              <a:off x="4027" y="3016"/>
              <a:ext cx="515" cy="505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44314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4314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26117" name="Picture 517" descr="sphere_highligh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4046" y="3018"/>
              <a:ext cx="470" cy="241"/>
            </a:xfrm>
            <a:prstGeom prst="rect">
              <a:avLst/>
            </a:prstGeom>
            <a:noFill/>
          </p:spPr>
        </p:pic>
      </p:grpSp>
      <p:sp>
        <p:nvSpPr>
          <p:cNvPr id="26118" name="Oval 518"/>
          <p:cNvSpPr>
            <a:spLocks noChangeArrowheads="1"/>
          </p:cNvSpPr>
          <p:nvPr/>
        </p:nvSpPr>
        <p:spPr bwMode="gray">
          <a:xfrm>
            <a:off x="4113213" y="5138738"/>
            <a:ext cx="1082675" cy="1071562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28575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6119" name="Oval 519"/>
          <p:cNvSpPr>
            <a:spLocks noChangeArrowheads="1"/>
          </p:cNvSpPr>
          <p:nvPr/>
        </p:nvSpPr>
        <p:spPr bwMode="gray">
          <a:xfrm>
            <a:off x="581025" y="723900"/>
            <a:ext cx="2759075" cy="2730500"/>
          </a:xfrm>
          <a:prstGeom prst="ellipse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7620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26120" name="Oval 520"/>
          <p:cNvSpPr>
            <a:spLocks noChangeArrowheads="1"/>
          </p:cNvSpPr>
          <p:nvPr/>
        </p:nvSpPr>
        <p:spPr bwMode="gray">
          <a:xfrm>
            <a:off x="2003425" y="3657600"/>
            <a:ext cx="1911350" cy="1892300"/>
          </a:xfrm>
          <a:prstGeom prst="ellipse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57150" algn="ctr">
            <a:solidFill>
              <a:schemeClr val="bg1">
                <a:alpha val="7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tx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2" name="Picture 11" descr="xanh-0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6693408"/>
            <a:ext cx="9144000" cy="164592"/>
          </a:xfrm>
          <a:prstGeom prst="rect">
            <a:avLst/>
          </a:prstGeom>
        </p:spPr>
      </p:pic>
      <p:pic>
        <p:nvPicPr>
          <p:cNvPr id="13" name="Picture 12" descr="Huong Viet logo-0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757672" y="274279"/>
            <a:ext cx="1860393" cy="4572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7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559 -0.10479 C 0.0559 -0.10456 0.05156 -0.05136 0.0401 -0.02661 C 0.02864 -0.00185 -0.00226 0.00462 -0.0184 -0.00579 " pathEditMode="relative" rAng="0" ptsTypes="fsf">
                                      <p:cBhvr>
                                        <p:cTn id="14" dur="1000" fill="hold"/>
                                        <p:tgtEl>
                                          <p:spTgt spid="26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0" y="55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7" presetClass="path" presetSubtype="0" accel="50000" decel="5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14236 -0.15476 C 0.14236 -0.15452 0.12535 -0.04603 0.10382 -0.01758 C 0.08229 0.01087 0.00382 0.02244 -0.0342 0.01874 " pathEditMode="relative" rAng="0" ptsTypes="fsf">
                                      <p:cBhvr>
                                        <p:cTn id="21" dur="1000" fill="hold"/>
                                        <p:tgtEl>
                                          <p:spTgt spid="26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00" y="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8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6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8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8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91" grpId="0" animBg="1"/>
      <p:bldP spid="26118" grpId="0" animBg="1"/>
      <p:bldP spid="26119" grpId="0" animBg="1"/>
      <p:bldP spid="261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4"/>
          <p:cNvGrpSpPr/>
          <p:nvPr/>
        </p:nvGrpSpPr>
        <p:grpSpPr>
          <a:xfrm>
            <a:off x="3786930" y="-597357"/>
            <a:ext cx="2864262" cy="3796332"/>
            <a:chOff x="3810496" y="1813942"/>
            <a:chExt cx="279400" cy="277813"/>
          </a:xfrm>
          <a:solidFill>
            <a:schemeClr val="tx2">
              <a:lumMod val="20000"/>
              <a:lumOff val="80000"/>
              <a:alpha val="5000"/>
            </a:schemeClr>
          </a:solidFill>
        </p:grpSpPr>
        <p:sp>
          <p:nvSpPr>
            <p:cNvPr id="16" name="Freeform 53"/>
            <p:cNvSpPr>
              <a:spLocks noChangeArrowheads="1"/>
            </p:cNvSpPr>
            <p:nvPr/>
          </p:nvSpPr>
          <p:spPr bwMode="auto">
            <a:xfrm>
              <a:off x="3872409" y="1883792"/>
              <a:ext cx="153987" cy="146050"/>
            </a:xfrm>
            <a:custGeom>
              <a:avLst/>
              <a:gdLst>
                <a:gd name="T0" fmla="*/ 425 w 426"/>
                <a:gd name="T1" fmla="*/ 193 h 406"/>
                <a:gd name="T2" fmla="*/ 425 w 426"/>
                <a:gd name="T3" fmla="*/ 193 h 406"/>
                <a:gd name="T4" fmla="*/ 213 w 426"/>
                <a:gd name="T5" fmla="*/ 0 h 406"/>
                <a:gd name="T6" fmla="*/ 0 w 426"/>
                <a:gd name="T7" fmla="*/ 193 h 406"/>
                <a:gd name="T8" fmla="*/ 213 w 426"/>
                <a:gd name="T9" fmla="*/ 405 h 406"/>
                <a:gd name="T10" fmla="*/ 425 w 426"/>
                <a:gd name="T11" fmla="*/ 19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" h="406">
                  <a:moveTo>
                    <a:pt x="425" y="193"/>
                  </a:moveTo>
                  <a:lnTo>
                    <a:pt x="425" y="193"/>
                  </a:lnTo>
                  <a:cubicBezTo>
                    <a:pt x="425" y="78"/>
                    <a:pt x="328" y="0"/>
                    <a:pt x="213" y="0"/>
                  </a:cubicBezTo>
                  <a:cubicBezTo>
                    <a:pt x="97" y="0"/>
                    <a:pt x="0" y="78"/>
                    <a:pt x="0" y="193"/>
                  </a:cubicBezTo>
                  <a:cubicBezTo>
                    <a:pt x="0" y="309"/>
                    <a:pt x="97" y="405"/>
                    <a:pt x="213" y="405"/>
                  </a:cubicBezTo>
                  <a:cubicBezTo>
                    <a:pt x="328" y="405"/>
                    <a:pt x="425" y="309"/>
                    <a:pt x="425" y="1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" name="Freeform 54"/>
            <p:cNvSpPr>
              <a:spLocks noChangeArrowheads="1"/>
            </p:cNvSpPr>
            <p:nvPr/>
          </p:nvSpPr>
          <p:spPr bwMode="auto">
            <a:xfrm>
              <a:off x="3810496" y="1947292"/>
              <a:ext cx="41275" cy="20638"/>
            </a:xfrm>
            <a:custGeom>
              <a:avLst/>
              <a:gdLst>
                <a:gd name="T0" fmla="*/ 115 w 116"/>
                <a:gd name="T1" fmla="*/ 58 h 59"/>
                <a:gd name="T2" fmla="*/ 115 w 116"/>
                <a:gd name="T3" fmla="*/ 58 h 59"/>
                <a:gd name="T4" fmla="*/ 115 w 116"/>
                <a:gd name="T5" fmla="*/ 0 h 59"/>
                <a:gd name="T6" fmla="*/ 115 w 116"/>
                <a:gd name="T7" fmla="*/ 0 h 59"/>
                <a:gd name="T8" fmla="*/ 115 w 116"/>
                <a:gd name="T9" fmla="*/ 0 h 59"/>
                <a:gd name="T10" fmla="*/ 0 w 116"/>
                <a:gd name="T11" fmla="*/ 19 h 59"/>
                <a:gd name="T12" fmla="*/ 0 w 116"/>
                <a:gd name="T13" fmla="*/ 38 h 59"/>
                <a:gd name="T14" fmla="*/ 115 w 116"/>
                <a:gd name="T15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59">
                  <a:moveTo>
                    <a:pt x="115" y="58"/>
                  </a:moveTo>
                  <a:lnTo>
                    <a:pt x="115" y="58"/>
                  </a:lnTo>
                  <a:cubicBezTo>
                    <a:pt x="115" y="0"/>
                    <a:pt x="115" y="0"/>
                    <a:pt x="115" y="0"/>
                  </a:cubicBezTo>
                  <a:lnTo>
                    <a:pt x="115" y="0"/>
                  </a:lnTo>
                  <a:lnTo>
                    <a:pt x="115" y="0"/>
                  </a:lnTo>
                  <a:cubicBezTo>
                    <a:pt x="0" y="19"/>
                    <a:pt x="0" y="19"/>
                    <a:pt x="0" y="19"/>
                  </a:cubicBezTo>
                  <a:lnTo>
                    <a:pt x="0" y="38"/>
                  </a:lnTo>
                  <a:cubicBezTo>
                    <a:pt x="115" y="58"/>
                    <a:pt x="115" y="58"/>
                    <a:pt x="115" y="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" name="Freeform 55"/>
            <p:cNvSpPr>
              <a:spLocks noChangeArrowheads="1"/>
            </p:cNvSpPr>
            <p:nvPr/>
          </p:nvSpPr>
          <p:spPr bwMode="auto">
            <a:xfrm>
              <a:off x="4047034" y="1947292"/>
              <a:ext cx="42862" cy="20638"/>
            </a:xfrm>
            <a:custGeom>
              <a:avLst/>
              <a:gdLst>
                <a:gd name="T0" fmla="*/ 116 w 117"/>
                <a:gd name="T1" fmla="*/ 19 h 59"/>
                <a:gd name="T2" fmla="*/ 116 w 117"/>
                <a:gd name="T3" fmla="*/ 19 h 59"/>
                <a:gd name="T4" fmla="*/ 0 w 117"/>
                <a:gd name="T5" fmla="*/ 0 h 59"/>
                <a:gd name="T6" fmla="*/ 0 w 117"/>
                <a:gd name="T7" fmla="*/ 0 h 59"/>
                <a:gd name="T8" fmla="*/ 0 w 117"/>
                <a:gd name="T9" fmla="*/ 0 h 59"/>
                <a:gd name="T10" fmla="*/ 0 w 117"/>
                <a:gd name="T11" fmla="*/ 58 h 59"/>
                <a:gd name="T12" fmla="*/ 0 w 117"/>
                <a:gd name="T13" fmla="*/ 58 h 59"/>
                <a:gd name="T14" fmla="*/ 0 w 117"/>
                <a:gd name="T15" fmla="*/ 58 h 59"/>
                <a:gd name="T16" fmla="*/ 116 w 117"/>
                <a:gd name="T17" fmla="*/ 38 h 59"/>
                <a:gd name="T18" fmla="*/ 116 w 117"/>
                <a:gd name="T19" fmla="*/ 1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59">
                  <a:moveTo>
                    <a:pt x="116" y="19"/>
                  </a:moveTo>
                  <a:lnTo>
                    <a:pt x="116" y="19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58"/>
                    <a:pt x="0" y="58"/>
                    <a:pt x="0" y="58"/>
                  </a:cubicBezTo>
                  <a:lnTo>
                    <a:pt x="0" y="58"/>
                  </a:lnTo>
                  <a:lnTo>
                    <a:pt x="0" y="58"/>
                  </a:lnTo>
                  <a:cubicBezTo>
                    <a:pt x="116" y="38"/>
                    <a:pt x="116" y="38"/>
                    <a:pt x="116" y="38"/>
                  </a:cubicBezTo>
                  <a:lnTo>
                    <a:pt x="116" y="1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" name="Freeform 56"/>
            <p:cNvSpPr>
              <a:spLocks noChangeArrowheads="1"/>
            </p:cNvSpPr>
            <p:nvPr/>
          </p:nvSpPr>
          <p:spPr bwMode="auto">
            <a:xfrm>
              <a:off x="3935909" y="2050480"/>
              <a:ext cx="28575" cy="41275"/>
            </a:xfrm>
            <a:custGeom>
              <a:avLst/>
              <a:gdLst>
                <a:gd name="T0" fmla="*/ 58 w 78"/>
                <a:gd name="T1" fmla="*/ 0 h 116"/>
                <a:gd name="T2" fmla="*/ 58 w 78"/>
                <a:gd name="T3" fmla="*/ 0 h 116"/>
                <a:gd name="T4" fmla="*/ 0 w 78"/>
                <a:gd name="T5" fmla="*/ 0 h 116"/>
                <a:gd name="T6" fmla="*/ 0 w 78"/>
                <a:gd name="T7" fmla="*/ 0 h 116"/>
                <a:gd name="T8" fmla="*/ 0 w 78"/>
                <a:gd name="T9" fmla="*/ 0 h 116"/>
                <a:gd name="T10" fmla="*/ 39 w 78"/>
                <a:gd name="T11" fmla="*/ 115 h 116"/>
                <a:gd name="T12" fmla="*/ 39 w 78"/>
                <a:gd name="T13" fmla="*/ 115 h 116"/>
                <a:gd name="T14" fmla="*/ 77 w 78"/>
                <a:gd name="T15" fmla="*/ 0 h 116"/>
                <a:gd name="T16" fmla="*/ 77 w 78"/>
                <a:gd name="T17" fmla="*/ 0 h 116"/>
                <a:gd name="T18" fmla="*/ 58 w 78"/>
                <a:gd name="T1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16">
                  <a:moveTo>
                    <a:pt x="58" y="0"/>
                  </a:moveTo>
                  <a:lnTo>
                    <a:pt x="58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39" y="115"/>
                    <a:pt x="39" y="115"/>
                    <a:pt x="39" y="115"/>
                  </a:cubicBezTo>
                  <a:lnTo>
                    <a:pt x="39" y="115"/>
                  </a:lnTo>
                  <a:cubicBezTo>
                    <a:pt x="77" y="0"/>
                    <a:pt x="77" y="0"/>
                    <a:pt x="77" y="0"/>
                  </a:cubicBezTo>
                  <a:lnTo>
                    <a:pt x="77" y="0"/>
                  </a:ln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" name="Freeform 57"/>
            <p:cNvSpPr>
              <a:spLocks noChangeArrowheads="1"/>
            </p:cNvSpPr>
            <p:nvPr/>
          </p:nvSpPr>
          <p:spPr bwMode="auto">
            <a:xfrm>
              <a:off x="3935909" y="1813942"/>
              <a:ext cx="28575" cy="49213"/>
            </a:xfrm>
            <a:custGeom>
              <a:avLst/>
              <a:gdLst>
                <a:gd name="T0" fmla="*/ 0 w 78"/>
                <a:gd name="T1" fmla="*/ 135 h 136"/>
                <a:gd name="T2" fmla="*/ 0 w 78"/>
                <a:gd name="T3" fmla="*/ 135 h 136"/>
                <a:gd name="T4" fmla="*/ 58 w 78"/>
                <a:gd name="T5" fmla="*/ 135 h 136"/>
                <a:gd name="T6" fmla="*/ 77 w 78"/>
                <a:gd name="T7" fmla="*/ 135 h 136"/>
                <a:gd name="T8" fmla="*/ 77 w 78"/>
                <a:gd name="T9" fmla="*/ 135 h 136"/>
                <a:gd name="T10" fmla="*/ 39 w 78"/>
                <a:gd name="T11" fmla="*/ 19 h 136"/>
                <a:gd name="T12" fmla="*/ 39 w 78"/>
                <a:gd name="T13" fmla="*/ 19 h 136"/>
                <a:gd name="T14" fmla="*/ 0 w 78"/>
                <a:gd name="T15" fmla="*/ 13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36">
                  <a:moveTo>
                    <a:pt x="0" y="135"/>
                  </a:moveTo>
                  <a:lnTo>
                    <a:pt x="0" y="135"/>
                  </a:lnTo>
                  <a:cubicBezTo>
                    <a:pt x="58" y="135"/>
                    <a:pt x="58" y="135"/>
                    <a:pt x="58" y="135"/>
                  </a:cubicBezTo>
                  <a:lnTo>
                    <a:pt x="77" y="135"/>
                  </a:lnTo>
                  <a:lnTo>
                    <a:pt x="77" y="135"/>
                  </a:lnTo>
                  <a:cubicBezTo>
                    <a:pt x="39" y="19"/>
                    <a:pt x="39" y="19"/>
                    <a:pt x="39" y="19"/>
                  </a:cubicBezTo>
                  <a:cubicBezTo>
                    <a:pt x="39" y="0"/>
                    <a:pt x="39" y="0"/>
                    <a:pt x="39" y="19"/>
                  </a:cubicBezTo>
                  <a:cubicBezTo>
                    <a:pt x="0" y="135"/>
                    <a:pt x="0" y="135"/>
                    <a:pt x="0" y="13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" name="Freeform 58"/>
            <p:cNvSpPr>
              <a:spLocks noChangeArrowheads="1"/>
            </p:cNvSpPr>
            <p:nvPr/>
          </p:nvSpPr>
          <p:spPr bwMode="auto">
            <a:xfrm>
              <a:off x="3851771" y="2015555"/>
              <a:ext cx="34925" cy="42862"/>
            </a:xfrm>
            <a:custGeom>
              <a:avLst/>
              <a:gdLst>
                <a:gd name="T0" fmla="*/ 58 w 98"/>
                <a:gd name="T1" fmla="*/ 0 h 117"/>
                <a:gd name="T2" fmla="*/ 58 w 98"/>
                <a:gd name="T3" fmla="*/ 0 h 117"/>
                <a:gd name="T4" fmla="*/ 58 w 98"/>
                <a:gd name="T5" fmla="*/ 0 h 117"/>
                <a:gd name="T6" fmla="*/ 58 w 98"/>
                <a:gd name="T7" fmla="*/ 0 h 117"/>
                <a:gd name="T8" fmla="*/ 0 w 98"/>
                <a:gd name="T9" fmla="*/ 97 h 117"/>
                <a:gd name="T10" fmla="*/ 0 w 98"/>
                <a:gd name="T11" fmla="*/ 97 h 117"/>
                <a:gd name="T12" fmla="*/ 97 w 98"/>
                <a:gd name="T13" fmla="*/ 38 h 117"/>
                <a:gd name="T14" fmla="*/ 97 w 98"/>
                <a:gd name="T15" fmla="*/ 38 h 117"/>
                <a:gd name="T16" fmla="*/ 97 w 98"/>
                <a:gd name="T17" fmla="*/ 38 h 117"/>
                <a:gd name="T18" fmla="*/ 58 w 98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58" y="0"/>
                  </a:moveTo>
                  <a:lnTo>
                    <a:pt x="58" y="0"/>
                  </a:lnTo>
                  <a:lnTo>
                    <a:pt x="58" y="0"/>
                  </a:lnTo>
                  <a:lnTo>
                    <a:pt x="58" y="0"/>
                  </a:ln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116"/>
                    <a:pt x="0" y="97"/>
                  </a:cubicBezTo>
                  <a:cubicBezTo>
                    <a:pt x="97" y="38"/>
                    <a:pt x="97" y="38"/>
                    <a:pt x="97" y="38"/>
                  </a:cubicBezTo>
                  <a:lnTo>
                    <a:pt x="97" y="38"/>
                  </a:lnTo>
                  <a:lnTo>
                    <a:pt x="97" y="38"/>
                  </a:ln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" name="Freeform 59"/>
            <p:cNvSpPr>
              <a:spLocks noChangeArrowheads="1"/>
            </p:cNvSpPr>
            <p:nvPr/>
          </p:nvSpPr>
          <p:spPr bwMode="auto">
            <a:xfrm>
              <a:off x="4005759" y="1856805"/>
              <a:ext cx="42862" cy="42862"/>
            </a:xfrm>
            <a:custGeom>
              <a:avLst/>
              <a:gdLst>
                <a:gd name="T0" fmla="*/ 38 w 117"/>
                <a:gd name="T1" fmla="*/ 116 h 117"/>
                <a:gd name="T2" fmla="*/ 38 w 117"/>
                <a:gd name="T3" fmla="*/ 116 h 117"/>
                <a:gd name="T4" fmla="*/ 58 w 117"/>
                <a:gd name="T5" fmla="*/ 116 h 117"/>
                <a:gd name="T6" fmla="*/ 58 w 117"/>
                <a:gd name="T7" fmla="*/ 116 h 117"/>
                <a:gd name="T8" fmla="*/ 116 w 117"/>
                <a:gd name="T9" fmla="*/ 19 h 117"/>
                <a:gd name="T10" fmla="*/ 116 w 117"/>
                <a:gd name="T11" fmla="*/ 0 h 117"/>
                <a:gd name="T12" fmla="*/ 0 w 117"/>
                <a:gd name="T13" fmla="*/ 58 h 117"/>
                <a:gd name="T14" fmla="*/ 0 w 117"/>
                <a:gd name="T15" fmla="*/ 58 h 117"/>
                <a:gd name="T16" fmla="*/ 0 w 117"/>
                <a:gd name="T17" fmla="*/ 77 h 117"/>
                <a:gd name="T18" fmla="*/ 38 w 117"/>
                <a:gd name="T19" fmla="*/ 1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38" y="116"/>
                  </a:moveTo>
                  <a:lnTo>
                    <a:pt x="38" y="116"/>
                  </a:lnTo>
                  <a:cubicBezTo>
                    <a:pt x="58" y="116"/>
                    <a:pt x="58" y="116"/>
                    <a:pt x="58" y="116"/>
                  </a:cubicBezTo>
                  <a:lnTo>
                    <a:pt x="58" y="116"/>
                  </a:lnTo>
                  <a:cubicBezTo>
                    <a:pt x="116" y="19"/>
                    <a:pt x="116" y="19"/>
                    <a:pt x="116" y="19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0" y="58"/>
                  </a:lnTo>
                  <a:cubicBezTo>
                    <a:pt x="0" y="77"/>
                    <a:pt x="0" y="77"/>
                    <a:pt x="0" y="77"/>
                  </a:cubicBezTo>
                  <a:lnTo>
                    <a:pt x="38" y="1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3" name="Freeform 60"/>
            <p:cNvSpPr>
              <a:spLocks noChangeArrowheads="1"/>
            </p:cNvSpPr>
            <p:nvPr/>
          </p:nvSpPr>
          <p:spPr bwMode="auto">
            <a:xfrm>
              <a:off x="3997821" y="2015555"/>
              <a:ext cx="42863" cy="42862"/>
            </a:xfrm>
            <a:custGeom>
              <a:avLst/>
              <a:gdLst>
                <a:gd name="T0" fmla="*/ 58 w 117"/>
                <a:gd name="T1" fmla="*/ 0 h 117"/>
                <a:gd name="T2" fmla="*/ 58 w 117"/>
                <a:gd name="T3" fmla="*/ 0 h 117"/>
                <a:gd name="T4" fmla="*/ 39 w 117"/>
                <a:gd name="T5" fmla="*/ 0 h 117"/>
                <a:gd name="T6" fmla="*/ 39 w 117"/>
                <a:gd name="T7" fmla="*/ 0 h 117"/>
                <a:gd name="T8" fmla="*/ 0 w 117"/>
                <a:gd name="T9" fmla="*/ 38 h 117"/>
                <a:gd name="T10" fmla="*/ 0 w 117"/>
                <a:gd name="T11" fmla="*/ 38 h 117"/>
                <a:gd name="T12" fmla="*/ 0 w 117"/>
                <a:gd name="T13" fmla="*/ 38 h 117"/>
                <a:gd name="T14" fmla="*/ 97 w 117"/>
                <a:gd name="T15" fmla="*/ 97 h 117"/>
                <a:gd name="T16" fmla="*/ 116 w 117"/>
                <a:gd name="T17" fmla="*/ 97 h 117"/>
                <a:gd name="T18" fmla="*/ 58 w 117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lnTo>
                    <a:pt x="58" y="0"/>
                  </a:lnTo>
                  <a:cubicBezTo>
                    <a:pt x="58" y="0"/>
                    <a:pt x="58" y="0"/>
                    <a:pt x="39" y="0"/>
                  </a:cubicBezTo>
                  <a:lnTo>
                    <a:pt x="39" y="0"/>
                  </a:lnTo>
                  <a:cubicBezTo>
                    <a:pt x="0" y="38"/>
                    <a:pt x="0" y="38"/>
                    <a:pt x="0" y="38"/>
                  </a:cubicBezTo>
                  <a:lnTo>
                    <a:pt x="0" y="38"/>
                  </a:lnTo>
                  <a:lnTo>
                    <a:pt x="0" y="38"/>
                  </a:lnTo>
                  <a:cubicBezTo>
                    <a:pt x="97" y="97"/>
                    <a:pt x="97" y="97"/>
                    <a:pt x="97" y="97"/>
                  </a:cubicBezTo>
                  <a:cubicBezTo>
                    <a:pt x="116" y="116"/>
                    <a:pt x="116" y="97"/>
                    <a:pt x="116" y="97"/>
                  </a:cubicBez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4" name="Freeform 61"/>
            <p:cNvSpPr>
              <a:spLocks noChangeArrowheads="1"/>
            </p:cNvSpPr>
            <p:nvPr/>
          </p:nvSpPr>
          <p:spPr bwMode="auto">
            <a:xfrm>
              <a:off x="3845421" y="1863155"/>
              <a:ext cx="34925" cy="34925"/>
            </a:xfrm>
            <a:custGeom>
              <a:avLst/>
              <a:gdLst>
                <a:gd name="T0" fmla="*/ 58 w 97"/>
                <a:gd name="T1" fmla="*/ 97 h 98"/>
                <a:gd name="T2" fmla="*/ 58 w 97"/>
                <a:gd name="T3" fmla="*/ 97 h 98"/>
                <a:gd name="T4" fmla="*/ 58 w 97"/>
                <a:gd name="T5" fmla="*/ 97 h 98"/>
                <a:gd name="T6" fmla="*/ 58 w 97"/>
                <a:gd name="T7" fmla="*/ 97 h 98"/>
                <a:gd name="T8" fmla="*/ 96 w 97"/>
                <a:gd name="T9" fmla="*/ 58 h 98"/>
                <a:gd name="T10" fmla="*/ 96 w 97"/>
                <a:gd name="T11" fmla="*/ 39 h 98"/>
                <a:gd name="T12" fmla="*/ 96 w 97"/>
                <a:gd name="T13" fmla="*/ 39 h 98"/>
                <a:gd name="T14" fmla="*/ 0 w 97"/>
                <a:gd name="T15" fmla="*/ 0 h 98"/>
                <a:gd name="T16" fmla="*/ 0 w 97"/>
                <a:gd name="T17" fmla="*/ 0 h 98"/>
                <a:gd name="T18" fmla="*/ 58 w 97"/>
                <a:gd name="T19" fmla="*/ 9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98">
                  <a:moveTo>
                    <a:pt x="58" y="97"/>
                  </a:moveTo>
                  <a:lnTo>
                    <a:pt x="58" y="97"/>
                  </a:lnTo>
                  <a:lnTo>
                    <a:pt x="58" y="97"/>
                  </a:lnTo>
                  <a:lnTo>
                    <a:pt x="58" y="97"/>
                  </a:lnTo>
                  <a:cubicBezTo>
                    <a:pt x="96" y="58"/>
                    <a:pt x="96" y="58"/>
                    <a:pt x="96" y="58"/>
                  </a:cubicBezTo>
                  <a:cubicBezTo>
                    <a:pt x="96" y="58"/>
                    <a:pt x="96" y="58"/>
                    <a:pt x="96" y="39"/>
                  </a:cubicBezTo>
                  <a:lnTo>
                    <a:pt x="96" y="39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58" y="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flipH="1">
            <a:off x="2276876" y="2728120"/>
            <a:ext cx="6867124" cy="4129881"/>
          </a:xfrm>
          <a:custGeom>
            <a:avLst/>
            <a:gdLst>
              <a:gd name="connsiteX0" fmla="*/ 18307563 w 18307563"/>
              <a:gd name="connsiteY0" fmla="*/ 0 h 8259762"/>
              <a:gd name="connsiteX1" fmla="*/ 0 w 18307563"/>
              <a:gd name="connsiteY1" fmla="*/ 0 h 8259762"/>
              <a:gd name="connsiteX2" fmla="*/ 0 w 18307563"/>
              <a:gd name="connsiteY2" fmla="*/ 8259762 h 8259762"/>
              <a:gd name="connsiteX3" fmla="*/ 14072701 w 18307563"/>
              <a:gd name="connsiteY3" fmla="*/ 8259762 h 825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07563" h="8259762">
                <a:moveTo>
                  <a:pt x="18307563" y="0"/>
                </a:moveTo>
                <a:lnTo>
                  <a:pt x="0" y="0"/>
                </a:lnTo>
                <a:lnTo>
                  <a:pt x="0" y="8259762"/>
                </a:lnTo>
                <a:lnTo>
                  <a:pt x="14072701" y="8259762"/>
                </a:lnTo>
                <a:close/>
              </a:path>
            </a:pathLst>
          </a:custGeom>
          <a:gradFill>
            <a:gsLst>
              <a:gs pos="0">
                <a:srgbClr val="0066CC"/>
              </a:gs>
              <a:gs pos="100000">
                <a:schemeClr val="accent5"/>
              </a:gs>
            </a:gsLst>
            <a:lin ang="0" scaled="1"/>
          </a:gradFill>
          <a:ln w="127000" cap="rnd">
            <a:noFill/>
          </a:ln>
          <a:effectLst>
            <a:outerShdw blurRad="101600" dist="139700" dir="8040000" sx="91000" sy="91000" algn="t" rotWithShape="0">
              <a:prstClr val="black">
                <a:alpha val="30000"/>
              </a:prstClr>
            </a:outerShdw>
            <a:softEdge rad="0"/>
          </a:effectLst>
        </p:spPr>
        <p:txBody>
          <a:bodyPr vert="horz" lIns="34290" tIns="17145" rIns="34290" bIns="17145" rtlCol="0" anchor="ctr"/>
          <a:lstStyle/>
          <a:p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" b="54"/>
          <a:stretch>
            <a:fillRect/>
          </a:stretch>
        </p:blipFill>
        <p:spPr/>
      </p:pic>
      <p:pic>
        <p:nvPicPr>
          <p:cNvPr id="29" name="Picture Placeholder 28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5" r="14585"/>
          <a:stretch>
            <a:fillRect/>
          </a:stretch>
        </p:blipFill>
        <p:spPr/>
      </p:pic>
      <p:pic>
        <p:nvPicPr>
          <p:cNvPr id="25" name="Picture Placeholder 24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37" b="11337"/>
          <a:stretch>
            <a:fillRect/>
          </a:stretch>
        </p:blipFill>
        <p:spPr/>
      </p:pic>
      <p:sp>
        <p:nvSpPr>
          <p:cNvPr id="28" name="Rectangle 27"/>
          <p:cNvSpPr/>
          <p:nvPr/>
        </p:nvSpPr>
        <p:spPr>
          <a:xfrm>
            <a:off x="4434840" y="3119872"/>
            <a:ext cx="43068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6000" b="1" cap="none" spc="150" dirty="0" smtClean="0">
                <a:ln w="11430"/>
                <a:solidFill>
                  <a:srgbClr val="FFC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MỤC ĐÍCH</a:t>
            </a:r>
            <a:endParaRPr lang="en-US" sz="6000" b="1" cap="none" spc="150" dirty="0">
              <a:ln w="11430"/>
              <a:solidFill>
                <a:srgbClr val="FFC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0" name="Flowchart: Decision 29"/>
          <p:cNvSpPr/>
          <p:nvPr/>
        </p:nvSpPr>
        <p:spPr bwMode="auto">
          <a:xfrm>
            <a:off x="3639312" y="3392424"/>
            <a:ext cx="713232" cy="477865"/>
          </a:xfrm>
          <a:prstGeom prst="flowChartDecision">
            <a:avLst/>
          </a:prstGeom>
          <a:solidFill>
            <a:srgbClr val="FFFF00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rgbClr val="FF66FF"/>
              </a:solidFill>
              <a:effectLst/>
              <a:latin typeface="Arial" charset="0"/>
            </a:endParaRPr>
          </a:p>
        </p:txBody>
      </p:sp>
      <p:pic>
        <p:nvPicPr>
          <p:cNvPr id="26" name="Picture 25" descr="Huong Viet logo-0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08192" y="255992"/>
            <a:ext cx="1810512" cy="4449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27" name="Flowchart: Decision 26"/>
          <p:cNvSpPr/>
          <p:nvPr/>
        </p:nvSpPr>
        <p:spPr bwMode="auto">
          <a:xfrm>
            <a:off x="3641103" y="3559185"/>
            <a:ext cx="624562" cy="418456"/>
          </a:xfrm>
          <a:prstGeom prst="flowChartDecision">
            <a:avLst/>
          </a:prstGeom>
          <a:solidFill>
            <a:srgbClr val="FFFFFF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52756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21" name="Rectangle 9"/>
          <p:cNvSpPr>
            <a:spLocks noGrp="1" noChangeArrowheads="1"/>
          </p:cNvSpPr>
          <p:nvPr>
            <p:ph type="title"/>
          </p:nvPr>
        </p:nvSpPr>
        <p:spPr>
          <a:xfrm>
            <a:off x="1302577" y="220536"/>
            <a:ext cx="4192968" cy="1011237"/>
          </a:xfrm>
        </p:spPr>
        <p:txBody>
          <a:bodyPr/>
          <a:lstStyle/>
          <a:p>
            <a:r>
              <a:rPr lang="en-US" sz="3200" dirty="0" smtClean="0"/>
              <a:t>1. MỤC ĐÍCH</a:t>
            </a:r>
            <a:endParaRPr lang="en-US" sz="3200" dirty="0"/>
          </a:p>
        </p:txBody>
      </p:sp>
      <p:grpSp>
        <p:nvGrpSpPr>
          <p:cNvPr id="474151" name="Group 39"/>
          <p:cNvGrpSpPr>
            <a:grpSpLocks/>
          </p:cNvGrpSpPr>
          <p:nvPr/>
        </p:nvGrpSpPr>
        <p:grpSpPr bwMode="auto">
          <a:xfrm>
            <a:off x="3108706" y="2649538"/>
            <a:ext cx="879475" cy="338137"/>
            <a:chOff x="1492" y="1538"/>
            <a:chExt cx="624" cy="240"/>
          </a:xfrm>
        </p:grpSpPr>
        <p:sp>
          <p:nvSpPr>
            <p:cNvPr id="474152" name="Line 40"/>
            <p:cNvSpPr>
              <a:spLocks noChangeShapeType="1"/>
            </p:cNvSpPr>
            <p:nvPr/>
          </p:nvSpPr>
          <p:spPr bwMode="auto">
            <a:xfrm>
              <a:off x="1732" y="1538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74153" name="Line 41"/>
            <p:cNvSpPr>
              <a:spLocks noChangeShapeType="1"/>
            </p:cNvSpPr>
            <p:nvPr/>
          </p:nvSpPr>
          <p:spPr bwMode="auto">
            <a:xfrm flipV="1">
              <a:off x="1492" y="1538"/>
              <a:ext cx="24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74154" name="Group 42"/>
          <p:cNvGrpSpPr>
            <a:grpSpLocks/>
          </p:cNvGrpSpPr>
          <p:nvPr/>
        </p:nvGrpSpPr>
        <p:grpSpPr bwMode="auto">
          <a:xfrm>
            <a:off x="2919199" y="4373121"/>
            <a:ext cx="946150" cy="269875"/>
            <a:chOff x="1444" y="3218"/>
            <a:chExt cx="672" cy="192"/>
          </a:xfrm>
        </p:grpSpPr>
        <p:sp>
          <p:nvSpPr>
            <p:cNvPr id="474155" name="Line 43"/>
            <p:cNvSpPr>
              <a:spLocks noChangeShapeType="1"/>
            </p:cNvSpPr>
            <p:nvPr/>
          </p:nvSpPr>
          <p:spPr bwMode="auto">
            <a:xfrm>
              <a:off x="1732" y="3410"/>
              <a:ext cx="3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74156" name="Line 44"/>
            <p:cNvSpPr>
              <a:spLocks noChangeShapeType="1"/>
            </p:cNvSpPr>
            <p:nvPr/>
          </p:nvSpPr>
          <p:spPr bwMode="auto">
            <a:xfrm>
              <a:off x="1444" y="3218"/>
              <a:ext cx="288" cy="1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74157" name="AutoShape 45"/>
          <p:cNvSpPr>
            <a:spLocks noChangeArrowheads="1"/>
          </p:cNvSpPr>
          <p:nvPr/>
        </p:nvSpPr>
        <p:spPr bwMode="gray">
          <a:xfrm>
            <a:off x="3840481" y="2004227"/>
            <a:ext cx="5065776" cy="130990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74158" name="Rectangle 46"/>
          <p:cNvSpPr>
            <a:spLocks noChangeArrowheads="1"/>
          </p:cNvSpPr>
          <p:nvPr/>
        </p:nvSpPr>
        <p:spPr bwMode="auto">
          <a:xfrm>
            <a:off x="4069869" y="2130691"/>
            <a:ext cx="51297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vi-VN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Xây dựng một website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đào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tạo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bao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gồm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</a:p>
          <a:p>
            <a:pPr algn="l"/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các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bộ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đề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cương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ôn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luyện</a:t>
            </a:r>
            <a:r>
              <a:rPr lang="vi-VN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vào lớp 10 đối với THCS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thi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tốt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nghiệp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tất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cả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môn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học</a:t>
            </a:r>
            <a:r>
              <a:rPr lang="vi-VN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của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vi-VN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khối 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THCS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và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THPT</a:t>
            </a:r>
            <a:endParaRPr lang="en-US" b="0" kern="0" dirty="0">
              <a:solidFill>
                <a:srgbClr val="000000"/>
              </a:solidFill>
              <a:uFill>
                <a:solidFill>
                  <a:srgbClr val="080E15"/>
                </a:solidFill>
              </a:uFill>
              <a:latin typeface="kaka"/>
            </a:endParaRPr>
          </a:p>
        </p:txBody>
      </p:sp>
      <p:sp>
        <p:nvSpPr>
          <p:cNvPr id="474163" name="Oval 51"/>
          <p:cNvSpPr>
            <a:spLocks noChangeArrowheads="1"/>
          </p:cNvSpPr>
          <p:nvPr/>
        </p:nvSpPr>
        <p:spPr bwMode="gray">
          <a:xfrm>
            <a:off x="3629724" y="2551113"/>
            <a:ext cx="203200" cy="201612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74169" name="AutoShape 57"/>
          <p:cNvSpPr>
            <a:spLocks noChangeArrowheads="1"/>
          </p:cNvSpPr>
          <p:nvPr/>
        </p:nvSpPr>
        <p:spPr bwMode="gray">
          <a:xfrm>
            <a:off x="4031400" y="4169167"/>
            <a:ext cx="4774271" cy="9495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474170" name="Rectangle 58"/>
          <p:cNvSpPr>
            <a:spLocks noChangeArrowheads="1"/>
          </p:cNvSpPr>
          <p:nvPr/>
        </p:nvSpPr>
        <p:spPr bwMode="auto">
          <a:xfrm>
            <a:off x="4226500" y="4292121"/>
            <a:ext cx="43524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Tạo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ra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một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kênh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ôn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luyện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thi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</a:p>
          <a:p>
            <a:pPr algn="l"/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đáng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tin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cậy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cho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học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sinh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và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phụ</a:t>
            </a:r>
            <a:r>
              <a:rPr lang="en-US" b="0" kern="0" dirty="0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 </a:t>
            </a:r>
            <a:r>
              <a:rPr lang="en-US" b="0" kern="0" dirty="0" err="1" smtClean="0">
                <a:solidFill>
                  <a:srgbClr val="000000"/>
                </a:solidFill>
                <a:uFill>
                  <a:solidFill>
                    <a:srgbClr val="080E15"/>
                  </a:solidFill>
                </a:uFill>
                <a:latin typeface="kaka"/>
              </a:rPr>
              <a:t>huynh</a:t>
            </a:r>
            <a:endParaRPr lang="en-US" b="0" dirty="0"/>
          </a:p>
        </p:txBody>
      </p:sp>
      <p:sp>
        <p:nvSpPr>
          <p:cNvPr id="474171" name="Oval 59"/>
          <p:cNvSpPr>
            <a:spLocks noChangeArrowheads="1"/>
          </p:cNvSpPr>
          <p:nvPr/>
        </p:nvSpPr>
        <p:spPr bwMode="gray">
          <a:xfrm>
            <a:off x="3858313" y="4548237"/>
            <a:ext cx="203200" cy="203200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74172" name="Group 60"/>
          <p:cNvGrpSpPr>
            <a:grpSpLocks/>
          </p:cNvGrpSpPr>
          <p:nvPr/>
        </p:nvGrpSpPr>
        <p:grpSpPr bwMode="auto">
          <a:xfrm>
            <a:off x="969265" y="2234715"/>
            <a:ext cx="2689924" cy="2688124"/>
            <a:chOff x="192" y="1631"/>
            <a:chExt cx="1684" cy="1683"/>
          </a:xfrm>
        </p:grpSpPr>
        <p:sp>
          <p:nvSpPr>
            <p:cNvPr id="474173" name="Oval 61"/>
            <p:cNvSpPr>
              <a:spLocks noChangeArrowheads="1"/>
            </p:cNvSpPr>
            <p:nvPr/>
          </p:nvSpPr>
          <p:spPr bwMode="gray">
            <a:xfrm>
              <a:off x="192" y="1631"/>
              <a:ext cx="1684" cy="168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474174" name="Oval 62"/>
            <p:cNvSpPr>
              <a:spLocks noChangeArrowheads="1"/>
            </p:cNvSpPr>
            <p:nvPr/>
          </p:nvSpPr>
          <p:spPr bwMode="gray">
            <a:xfrm>
              <a:off x="303" y="1740"/>
              <a:ext cx="1461" cy="1463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474175" name="Oval 63"/>
            <p:cNvSpPr>
              <a:spLocks noChangeArrowheads="1"/>
            </p:cNvSpPr>
            <p:nvPr/>
          </p:nvSpPr>
          <p:spPr bwMode="gray">
            <a:xfrm>
              <a:off x="288" y="1754"/>
              <a:ext cx="1461" cy="1462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474176" name="Oval 64"/>
            <p:cNvSpPr>
              <a:spLocks noChangeArrowheads="1"/>
            </p:cNvSpPr>
            <p:nvPr/>
          </p:nvSpPr>
          <p:spPr bwMode="gray">
            <a:xfrm>
              <a:off x="375" y="1814"/>
              <a:ext cx="1317" cy="1316"/>
            </a:xfrm>
            <a:prstGeom prst="ellipse">
              <a:avLst/>
            </a:prstGeom>
            <a:solidFill>
              <a:srgbClr val="000000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474177" name="Oval 65"/>
            <p:cNvSpPr>
              <a:spLocks noChangeArrowheads="1"/>
            </p:cNvSpPr>
            <p:nvPr/>
          </p:nvSpPr>
          <p:spPr bwMode="gray">
            <a:xfrm>
              <a:off x="396" y="1835"/>
              <a:ext cx="1276" cy="127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74178" name="Oval 66"/>
            <p:cNvSpPr>
              <a:spLocks noChangeArrowheads="1"/>
            </p:cNvSpPr>
            <p:nvPr/>
          </p:nvSpPr>
          <p:spPr bwMode="gray">
            <a:xfrm>
              <a:off x="412" y="1842"/>
              <a:ext cx="1246" cy="124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74180" name="Oval 68"/>
            <p:cNvSpPr>
              <a:spLocks noChangeArrowheads="1"/>
            </p:cNvSpPr>
            <p:nvPr/>
          </p:nvSpPr>
          <p:spPr bwMode="gray">
            <a:xfrm>
              <a:off x="480" y="1872"/>
              <a:ext cx="1053" cy="9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37" name="Rectangle 36"/>
          <p:cNvSpPr/>
          <p:nvPr/>
        </p:nvSpPr>
        <p:spPr>
          <a:xfrm>
            <a:off x="1502786" y="3205079"/>
            <a:ext cx="168507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i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Xây</a:t>
            </a:r>
            <a:r>
              <a:rPr lang="en-US" sz="2400" b="1" i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400" b="1" i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dựng</a:t>
            </a:r>
            <a:r>
              <a:rPr lang="en-US" sz="2400" b="1" i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2400" b="1" i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website</a:t>
            </a:r>
            <a:endParaRPr lang="en-US" sz="2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8" name="Picture 37" descr="xanh-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93408"/>
            <a:ext cx="9144000" cy="164592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3786930" y="-597357"/>
            <a:ext cx="2864262" cy="3796332"/>
            <a:chOff x="3810496" y="1813942"/>
            <a:chExt cx="279400" cy="277813"/>
          </a:xfrm>
          <a:solidFill>
            <a:schemeClr val="tx2">
              <a:lumMod val="20000"/>
              <a:lumOff val="80000"/>
              <a:alpha val="5000"/>
            </a:schemeClr>
          </a:solidFill>
        </p:grpSpPr>
        <p:sp>
          <p:nvSpPr>
            <p:cNvPr id="16" name="Freeform 53"/>
            <p:cNvSpPr>
              <a:spLocks noChangeArrowheads="1"/>
            </p:cNvSpPr>
            <p:nvPr/>
          </p:nvSpPr>
          <p:spPr bwMode="auto">
            <a:xfrm>
              <a:off x="3872409" y="1883792"/>
              <a:ext cx="153987" cy="146050"/>
            </a:xfrm>
            <a:custGeom>
              <a:avLst/>
              <a:gdLst>
                <a:gd name="T0" fmla="*/ 425 w 426"/>
                <a:gd name="T1" fmla="*/ 193 h 406"/>
                <a:gd name="T2" fmla="*/ 425 w 426"/>
                <a:gd name="T3" fmla="*/ 193 h 406"/>
                <a:gd name="T4" fmla="*/ 213 w 426"/>
                <a:gd name="T5" fmla="*/ 0 h 406"/>
                <a:gd name="T6" fmla="*/ 0 w 426"/>
                <a:gd name="T7" fmla="*/ 193 h 406"/>
                <a:gd name="T8" fmla="*/ 213 w 426"/>
                <a:gd name="T9" fmla="*/ 405 h 406"/>
                <a:gd name="T10" fmla="*/ 425 w 426"/>
                <a:gd name="T11" fmla="*/ 19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" h="406">
                  <a:moveTo>
                    <a:pt x="425" y="193"/>
                  </a:moveTo>
                  <a:lnTo>
                    <a:pt x="425" y="193"/>
                  </a:lnTo>
                  <a:cubicBezTo>
                    <a:pt x="425" y="78"/>
                    <a:pt x="328" y="0"/>
                    <a:pt x="213" y="0"/>
                  </a:cubicBezTo>
                  <a:cubicBezTo>
                    <a:pt x="97" y="0"/>
                    <a:pt x="0" y="78"/>
                    <a:pt x="0" y="193"/>
                  </a:cubicBezTo>
                  <a:cubicBezTo>
                    <a:pt x="0" y="309"/>
                    <a:pt x="97" y="405"/>
                    <a:pt x="213" y="405"/>
                  </a:cubicBezTo>
                  <a:cubicBezTo>
                    <a:pt x="328" y="405"/>
                    <a:pt x="425" y="309"/>
                    <a:pt x="425" y="1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" name="Freeform 54"/>
            <p:cNvSpPr>
              <a:spLocks noChangeArrowheads="1"/>
            </p:cNvSpPr>
            <p:nvPr/>
          </p:nvSpPr>
          <p:spPr bwMode="auto">
            <a:xfrm>
              <a:off x="3810496" y="1947292"/>
              <a:ext cx="41275" cy="20638"/>
            </a:xfrm>
            <a:custGeom>
              <a:avLst/>
              <a:gdLst>
                <a:gd name="T0" fmla="*/ 115 w 116"/>
                <a:gd name="T1" fmla="*/ 58 h 59"/>
                <a:gd name="T2" fmla="*/ 115 w 116"/>
                <a:gd name="T3" fmla="*/ 58 h 59"/>
                <a:gd name="T4" fmla="*/ 115 w 116"/>
                <a:gd name="T5" fmla="*/ 0 h 59"/>
                <a:gd name="T6" fmla="*/ 115 w 116"/>
                <a:gd name="T7" fmla="*/ 0 h 59"/>
                <a:gd name="T8" fmla="*/ 115 w 116"/>
                <a:gd name="T9" fmla="*/ 0 h 59"/>
                <a:gd name="T10" fmla="*/ 0 w 116"/>
                <a:gd name="T11" fmla="*/ 19 h 59"/>
                <a:gd name="T12" fmla="*/ 0 w 116"/>
                <a:gd name="T13" fmla="*/ 38 h 59"/>
                <a:gd name="T14" fmla="*/ 115 w 116"/>
                <a:gd name="T15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59">
                  <a:moveTo>
                    <a:pt x="115" y="58"/>
                  </a:moveTo>
                  <a:lnTo>
                    <a:pt x="115" y="58"/>
                  </a:lnTo>
                  <a:cubicBezTo>
                    <a:pt x="115" y="0"/>
                    <a:pt x="115" y="0"/>
                    <a:pt x="115" y="0"/>
                  </a:cubicBezTo>
                  <a:lnTo>
                    <a:pt x="115" y="0"/>
                  </a:lnTo>
                  <a:lnTo>
                    <a:pt x="115" y="0"/>
                  </a:lnTo>
                  <a:cubicBezTo>
                    <a:pt x="0" y="19"/>
                    <a:pt x="0" y="19"/>
                    <a:pt x="0" y="19"/>
                  </a:cubicBezTo>
                  <a:lnTo>
                    <a:pt x="0" y="38"/>
                  </a:lnTo>
                  <a:cubicBezTo>
                    <a:pt x="115" y="58"/>
                    <a:pt x="115" y="58"/>
                    <a:pt x="115" y="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" name="Freeform 55"/>
            <p:cNvSpPr>
              <a:spLocks noChangeArrowheads="1"/>
            </p:cNvSpPr>
            <p:nvPr/>
          </p:nvSpPr>
          <p:spPr bwMode="auto">
            <a:xfrm>
              <a:off x="4047034" y="1947292"/>
              <a:ext cx="42862" cy="20638"/>
            </a:xfrm>
            <a:custGeom>
              <a:avLst/>
              <a:gdLst>
                <a:gd name="T0" fmla="*/ 116 w 117"/>
                <a:gd name="T1" fmla="*/ 19 h 59"/>
                <a:gd name="T2" fmla="*/ 116 w 117"/>
                <a:gd name="T3" fmla="*/ 19 h 59"/>
                <a:gd name="T4" fmla="*/ 0 w 117"/>
                <a:gd name="T5" fmla="*/ 0 h 59"/>
                <a:gd name="T6" fmla="*/ 0 w 117"/>
                <a:gd name="T7" fmla="*/ 0 h 59"/>
                <a:gd name="T8" fmla="*/ 0 w 117"/>
                <a:gd name="T9" fmla="*/ 0 h 59"/>
                <a:gd name="T10" fmla="*/ 0 w 117"/>
                <a:gd name="T11" fmla="*/ 58 h 59"/>
                <a:gd name="T12" fmla="*/ 0 w 117"/>
                <a:gd name="T13" fmla="*/ 58 h 59"/>
                <a:gd name="T14" fmla="*/ 0 w 117"/>
                <a:gd name="T15" fmla="*/ 58 h 59"/>
                <a:gd name="T16" fmla="*/ 116 w 117"/>
                <a:gd name="T17" fmla="*/ 38 h 59"/>
                <a:gd name="T18" fmla="*/ 116 w 117"/>
                <a:gd name="T19" fmla="*/ 1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59">
                  <a:moveTo>
                    <a:pt x="116" y="19"/>
                  </a:moveTo>
                  <a:lnTo>
                    <a:pt x="116" y="19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58"/>
                    <a:pt x="0" y="58"/>
                    <a:pt x="0" y="58"/>
                  </a:cubicBezTo>
                  <a:lnTo>
                    <a:pt x="0" y="58"/>
                  </a:lnTo>
                  <a:lnTo>
                    <a:pt x="0" y="58"/>
                  </a:lnTo>
                  <a:cubicBezTo>
                    <a:pt x="116" y="38"/>
                    <a:pt x="116" y="38"/>
                    <a:pt x="116" y="38"/>
                  </a:cubicBezTo>
                  <a:lnTo>
                    <a:pt x="116" y="1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" name="Freeform 56"/>
            <p:cNvSpPr>
              <a:spLocks noChangeArrowheads="1"/>
            </p:cNvSpPr>
            <p:nvPr/>
          </p:nvSpPr>
          <p:spPr bwMode="auto">
            <a:xfrm>
              <a:off x="3935909" y="2050480"/>
              <a:ext cx="28575" cy="41275"/>
            </a:xfrm>
            <a:custGeom>
              <a:avLst/>
              <a:gdLst>
                <a:gd name="T0" fmla="*/ 58 w 78"/>
                <a:gd name="T1" fmla="*/ 0 h 116"/>
                <a:gd name="T2" fmla="*/ 58 w 78"/>
                <a:gd name="T3" fmla="*/ 0 h 116"/>
                <a:gd name="T4" fmla="*/ 0 w 78"/>
                <a:gd name="T5" fmla="*/ 0 h 116"/>
                <a:gd name="T6" fmla="*/ 0 w 78"/>
                <a:gd name="T7" fmla="*/ 0 h 116"/>
                <a:gd name="T8" fmla="*/ 0 w 78"/>
                <a:gd name="T9" fmla="*/ 0 h 116"/>
                <a:gd name="T10" fmla="*/ 39 w 78"/>
                <a:gd name="T11" fmla="*/ 115 h 116"/>
                <a:gd name="T12" fmla="*/ 39 w 78"/>
                <a:gd name="T13" fmla="*/ 115 h 116"/>
                <a:gd name="T14" fmla="*/ 77 w 78"/>
                <a:gd name="T15" fmla="*/ 0 h 116"/>
                <a:gd name="T16" fmla="*/ 77 w 78"/>
                <a:gd name="T17" fmla="*/ 0 h 116"/>
                <a:gd name="T18" fmla="*/ 58 w 78"/>
                <a:gd name="T1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16">
                  <a:moveTo>
                    <a:pt x="58" y="0"/>
                  </a:moveTo>
                  <a:lnTo>
                    <a:pt x="58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39" y="115"/>
                    <a:pt x="39" y="115"/>
                    <a:pt x="39" y="115"/>
                  </a:cubicBezTo>
                  <a:lnTo>
                    <a:pt x="39" y="115"/>
                  </a:lnTo>
                  <a:cubicBezTo>
                    <a:pt x="77" y="0"/>
                    <a:pt x="77" y="0"/>
                    <a:pt x="77" y="0"/>
                  </a:cubicBezTo>
                  <a:lnTo>
                    <a:pt x="77" y="0"/>
                  </a:ln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" name="Freeform 57"/>
            <p:cNvSpPr>
              <a:spLocks noChangeArrowheads="1"/>
            </p:cNvSpPr>
            <p:nvPr/>
          </p:nvSpPr>
          <p:spPr bwMode="auto">
            <a:xfrm>
              <a:off x="3935909" y="1813942"/>
              <a:ext cx="28575" cy="49213"/>
            </a:xfrm>
            <a:custGeom>
              <a:avLst/>
              <a:gdLst>
                <a:gd name="T0" fmla="*/ 0 w 78"/>
                <a:gd name="T1" fmla="*/ 135 h 136"/>
                <a:gd name="T2" fmla="*/ 0 w 78"/>
                <a:gd name="T3" fmla="*/ 135 h 136"/>
                <a:gd name="T4" fmla="*/ 58 w 78"/>
                <a:gd name="T5" fmla="*/ 135 h 136"/>
                <a:gd name="T6" fmla="*/ 77 w 78"/>
                <a:gd name="T7" fmla="*/ 135 h 136"/>
                <a:gd name="T8" fmla="*/ 77 w 78"/>
                <a:gd name="T9" fmla="*/ 135 h 136"/>
                <a:gd name="T10" fmla="*/ 39 w 78"/>
                <a:gd name="T11" fmla="*/ 19 h 136"/>
                <a:gd name="T12" fmla="*/ 39 w 78"/>
                <a:gd name="T13" fmla="*/ 19 h 136"/>
                <a:gd name="T14" fmla="*/ 0 w 78"/>
                <a:gd name="T15" fmla="*/ 13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36">
                  <a:moveTo>
                    <a:pt x="0" y="135"/>
                  </a:moveTo>
                  <a:lnTo>
                    <a:pt x="0" y="135"/>
                  </a:lnTo>
                  <a:cubicBezTo>
                    <a:pt x="58" y="135"/>
                    <a:pt x="58" y="135"/>
                    <a:pt x="58" y="135"/>
                  </a:cubicBezTo>
                  <a:lnTo>
                    <a:pt x="77" y="135"/>
                  </a:lnTo>
                  <a:lnTo>
                    <a:pt x="77" y="135"/>
                  </a:lnTo>
                  <a:cubicBezTo>
                    <a:pt x="39" y="19"/>
                    <a:pt x="39" y="19"/>
                    <a:pt x="39" y="19"/>
                  </a:cubicBezTo>
                  <a:cubicBezTo>
                    <a:pt x="39" y="0"/>
                    <a:pt x="39" y="0"/>
                    <a:pt x="39" y="19"/>
                  </a:cubicBezTo>
                  <a:cubicBezTo>
                    <a:pt x="0" y="135"/>
                    <a:pt x="0" y="135"/>
                    <a:pt x="0" y="13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" name="Freeform 58"/>
            <p:cNvSpPr>
              <a:spLocks noChangeArrowheads="1"/>
            </p:cNvSpPr>
            <p:nvPr/>
          </p:nvSpPr>
          <p:spPr bwMode="auto">
            <a:xfrm>
              <a:off x="3851771" y="2015555"/>
              <a:ext cx="34925" cy="42862"/>
            </a:xfrm>
            <a:custGeom>
              <a:avLst/>
              <a:gdLst>
                <a:gd name="T0" fmla="*/ 58 w 98"/>
                <a:gd name="T1" fmla="*/ 0 h 117"/>
                <a:gd name="T2" fmla="*/ 58 w 98"/>
                <a:gd name="T3" fmla="*/ 0 h 117"/>
                <a:gd name="T4" fmla="*/ 58 w 98"/>
                <a:gd name="T5" fmla="*/ 0 h 117"/>
                <a:gd name="T6" fmla="*/ 58 w 98"/>
                <a:gd name="T7" fmla="*/ 0 h 117"/>
                <a:gd name="T8" fmla="*/ 0 w 98"/>
                <a:gd name="T9" fmla="*/ 97 h 117"/>
                <a:gd name="T10" fmla="*/ 0 w 98"/>
                <a:gd name="T11" fmla="*/ 97 h 117"/>
                <a:gd name="T12" fmla="*/ 97 w 98"/>
                <a:gd name="T13" fmla="*/ 38 h 117"/>
                <a:gd name="T14" fmla="*/ 97 w 98"/>
                <a:gd name="T15" fmla="*/ 38 h 117"/>
                <a:gd name="T16" fmla="*/ 97 w 98"/>
                <a:gd name="T17" fmla="*/ 38 h 117"/>
                <a:gd name="T18" fmla="*/ 58 w 98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58" y="0"/>
                  </a:moveTo>
                  <a:lnTo>
                    <a:pt x="58" y="0"/>
                  </a:lnTo>
                  <a:lnTo>
                    <a:pt x="58" y="0"/>
                  </a:lnTo>
                  <a:lnTo>
                    <a:pt x="58" y="0"/>
                  </a:ln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116"/>
                    <a:pt x="0" y="97"/>
                  </a:cubicBezTo>
                  <a:cubicBezTo>
                    <a:pt x="97" y="38"/>
                    <a:pt x="97" y="38"/>
                    <a:pt x="97" y="38"/>
                  </a:cubicBezTo>
                  <a:lnTo>
                    <a:pt x="97" y="38"/>
                  </a:lnTo>
                  <a:lnTo>
                    <a:pt x="97" y="38"/>
                  </a:ln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" name="Freeform 59"/>
            <p:cNvSpPr>
              <a:spLocks noChangeArrowheads="1"/>
            </p:cNvSpPr>
            <p:nvPr/>
          </p:nvSpPr>
          <p:spPr bwMode="auto">
            <a:xfrm>
              <a:off x="4005759" y="1856805"/>
              <a:ext cx="42862" cy="42862"/>
            </a:xfrm>
            <a:custGeom>
              <a:avLst/>
              <a:gdLst>
                <a:gd name="T0" fmla="*/ 38 w 117"/>
                <a:gd name="T1" fmla="*/ 116 h 117"/>
                <a:gd name="T2" fmla="*/ 38 w 117"/>
                <a:gd name="T3" fmla="*/ 116 h 117"/>
                <a:gd name="T4" fmla="*/ 58 w 117"/>
                <a:gd name="T5" fmla="*/ 116 h 117"/>
                <a:gd name="T6" fmla="*/ 58 w 117"/>
                <a:gd name="T7" fmla="*/ 116 h 117"/>
                <a:gd name="T8" fmla="*/ 116 w 117"/>
                <a:gd name="T9" fmla="*/ 19 h 117"/>
                <a:gd name="T10" fmla="*/ 116 w 117"/>
                <a:gd name="T11" fmla="*/ 0 h 117"/>
                <a:gd name="T12" fmla="*/ 0 w 117"/>
                <a:gd name="T13" fmla="*/ 58 h 117"/>
                <a:gd name="T14" fmla="*/ 0 w 117"/>
                <a:gd name="T15" fmla="*/ 58 h 117"/>
                <a:gd name="T16" fmla="*/ 0 w 117"/>
                <a:gd name="T17" fmla="*/ 77 h 117"/>
                <a:gd name="T18" fmla="*/ 38 w 117"/>
                <a:gd name="T19" fmla="*/ 1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38" y="116"/>
                  </a:moveTo>
                  <a:lnTo>
                    <a:pt x="38" y="116"/>
                  </a:lnTo>
                  <a:cubicBezTo>
                    <a:pt x="58" y="116"/>
                    <a:pt x="58" y="116"/>
                    <a:pt x="58" y="116"/>
                  </a:cubicBezTo>
                  <a:lnTo>
                    <a:pt x="58" y="116"/>
                  </a:lnTo>
                  <a:cubicBezTo>
                    <a:pt x="116" y="19"/>
                    <a:pt x="116" y="19"/>
                    <a:pt x="116" y="19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0" y="58"/>
                  </a:lnTo>
                  <a:cubicBezTo>
                    <a:pt x="0" y="77"/>
                    <a:pt x="0" y="77"/>
                    <a:pt x="0" y="77"/>
                  </a:cubicBezTo>
                  <a:lnTo>
                    <a:pt x="38" y="1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3" name="Freeform 60"/>
            <p:cNvSpPr>
              <a:spLocks noChangeArrowheads="1"/>
            </p:cNvSpPr>
            <p:nvPr/>
          </p:nvSpPr>
          <p:spPr bwMode="auto">
            <a:xfrm>
              <a:off x="3997821" y="2015555"/>
              <a:ext cx="42863" cy="42862"/>
            </a:xfrm>
            <a:custGeom>
              <a:avLst/>
              <a:gdLst>
                <a:gd name="T0" fmla="*/ 58 w 117"/>
                <a:gd name="T1" fmla="*/ 0 h 117"/>
                <a:gd name="T2" fmla="*/ 58 w 117"/>
                <a:gd name="T3" fmla="*/ 0 h 117"/>
                <a:gd name="T4" fmla="*/ 39 w 117"/>
                <a:gd name="T5" fmla="*/ 0 h 117"/>
                <a:gd name="T6" fmla="*/ 39 w 117"/>
                <a:gd name="T7" fmla="*/ 0 h 117"/>
                <a:gd name="T8" fmla="*/ 0 w 117"/>
                <a:gd name="T9" fmla="*/ 38 h 117"/>
                <a:gd name="T10" fmla="*/ 0 w 117"/>
                <a:gd name="T11" fmla="*/ 38 h 117"/>
                <a:gd name="T12" fmla="*/ 0 w 117"/>
                <a:gd name="T13" fmla="*/ 38 h 117"/>
                <a:gd name="T14" fmla="*/ 97 w 117"/>
                <a:gd name="T15" fmla="*/ 97 h 117"/>
                <a:gd name="T16" fmla="*/ 116 w 117"/>
                <a:gd name="T17" fmla="*/ 97 h 117"/>
                <a:gd name="T18" fmla="*/ 58 w 117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lnTo>
                    <a:pt x="58" y="0"/>
                  </a:lnTo>
                  <a:cubicBezTo>
                    <a:pt x="58" y="0"/>
                    <a:pt x="58" y="0"/>
                    <a:pt x="39" y="0"/>
                  </a:cubicBezTo>
                  <a:lnTo>
                    <a:pt x="39" y="0"/>
                  </a:lnTo>
                  <a:cubicBezTo>
                    <a:pt x="0" y="38"/>
                    <a:pt x="0" y="38"/>
                    <a:pt x="0" y="38"/>
                  </a:cubicBezTo>
                  <a:lnTo>
                    <a:pt x="0" y="38"/>
                  </a:lnTo>
                  <a:lnTo>
                    <a:pt x="0" y="38"/>
                  </a:lnTo>
                  <a:cubicBezTo>
                    <a:pt x="97" y="97"/>
                    <a:pt x="97" y="97"/>
                    <a:pt x="97" y="97"/>
                  </a:cubicBezTo>
                  <a:cubicBezTo>
                    <a:pt x="116" y="116"/>
                    <a:pt x="116" y="97"/>
                    <a:pt x="116" y="97"/>
                  </a:cubicBez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4" name="Freeform 61"/>
            <p:cNvSpPr>
              <a:spLocks noChangeArrowheads="1"/>
            </p:cNvSpPr>
            <p:nvPr/>
          </p:nvSpPr>
          <p:spPr bwMode="auto">
            <a:xfrm>
              <a:off x="3845421" y="1863155"/>
              <a:ext cx="34925" cy="34925"/>
            </a:xfrm>
            <a:custGeom>
              <a:avLst/>
              <a:gdLst>
                <a:gd name="T0" fmla="*/ 58 w 97"/>
                <a:gd name="T1" fmla="*/ 97 h 98"/>
                <a:gd name="T2" fmla="*/ 58 w 97"/>
                <a:gd name="T3" fmla="*/ 97 h 98"/>
                <a:gd name="T4" fmla="*/ 58 w 97"/>
                <a:gd name="T5" fmla="*/ 97 h 98"/>
                <a:gd name="T6" fmla="*/ 58 w 97"/>
                <a:gd name="T7" fmla="*/ 97 h 98"/>
                <a:gd name="T8" fmla="*/ 96 w 97"/>
                <a:gd name="T9" fmla="*/ 58 h 98"/>
                <a:gd name="T10" fmla="*/ 96 w 97"/>
                <a:gd name="T11" fmla="*/ 39 h 98"/>
                <a:gd name="T12" fmla="*/ 96 w 97"/>
                <a:gd name="T13" fmla="*/ 39 h 98"/>
                <a:gd name="T14" fmla="*/ 0 w 97"/>
                <a:gd name="T15" fmla="*/ 0 h 98"/>
                <a:gd name="T16" fmla="*/ 0 w 97"/>
                <a:gd name="T17" fmla="*/ 0 h 98"/>
                <a:gd name="T18" fmla="*/ 58 w 97"/>
                <a:gd name="T19" fmla="*/ 9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98">
                  <a:moveTo>
                    <a:pt x="58" y="97"/>
                  </a:moveTo>
                  <a:lnTo>
                    <a:pt x="58" y="97"/>
                  </a:lnTo>
                  <a:lnTo>
                    <a:pt x="58" y="97"/>
                  </a:lnTo>
                  <a:lnTo>
                    <a:pt x="58" y="97"/>
                  </a:lnTo>
                  <a:cubicBezTo>
                    <a:pt x="96" y="58"/>
                    <a:pt x="96" y="58"/>
                    <a:pt x="96" y="58"/>
                  </a:cubicBezTo>
                  <a:cubicBezTo>
                    <a:pt x="96" y="58"/>
                    <a:pt x="96" y="58"/>
                    <a:pt x="96" y="39"/>
                  </a:cubicBezTo>
                  <a:lnTo>
                    <a:pt x="96" y="39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58" y="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flipH="1">
            <a:off x="2276876" y="2728120"/>
            <a:ext cx="6867124" cy="4129881"/>
          </a:xfrm>
          <a:custGeom>
            <a:avLst/>
            <a:gdLst>
              <a:gd name="connsiteX0" fmla="*/ 18307563 w 18307563"/>
              <a:gd name="connsiteY0" fmla="*/ 0 h 8259762"/>
              <a:gd name="connsiteX1" fmla="*/ 0 w 18307563"/>
              <a:gd name="connsiteY1" fmla="*/ 0 h 8259762"/>
              <a:gd name="connsiteX2" fmla="*/ 0 w 18307563"/>
              <a:gd name="connsiteY2" fmla="*/ 8259762 h 8259762"/>
              <a:gd name="connsiteX3" fmla="*/ 14072701 w 18307563"/>
              <a:gd name="connsiteY3" fmla="*/ 8259762 h 825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07563" h="8259762">
                <a:moveTo>
                  <a:pt x="18307563" y="0"/>
                </a:moveTo>
                <a:lnTo>
                  <a:pt x="0" y="0"/>
                </a:lnTo>
                <a:lnTo>
                  <a:pt x="0" y="8259762"/>
                </a:lnTo>
                <a:lnTo>
                  <a:pt x="14072701" y="8259762"/>
                </a:lnTo>
                <a:close/>
              </a:path>
            </a:pathLst>
          </a:custGeom>
          <a:gradFill>
            <a:gsLst>
              <a:gs pos="0">
                <a:srgbClr val="0066CC"/>
              </a:gs>
              <a:gs pos="100000">
                <a:schemeClr val="accent5"/>
              </a:gs>
            </a:gsLst>
            <a:lin ang="0" scaled="1"/>
          </a:gradFill>
          <a:ln w="127000" cap="rnd">
            <a:noFill/>
          </a:ln>
          <a:effectLst>
            <a:outerShdw blurRad="101600" dist="139700" dir="8040000" sx="91000" sy="91000" algn="t" rotWithShape="0">
              <a:prstClr val="black">
                <a:alpha val="30000"/>
              </a:prstClr>
            </a:outerShdw>
            <a:softEdge rad="0"/>
          </a:effectLst>
        </p:spPr>
        <p:txBody>
          <a:bodyPr vert="horz" lIns="34290" tIns="17145" rIns="34290" bIns="17145" rtlCol="0" anchor="ctr"/>
          <a:lstStyle/>
          <a:p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" b="54"/>
          <a:stretch>
            <a:fillRect/>
          </a:stretch>
        </p:blipFill>
        <p:spPr/>
      </p:pic>
      <p:pic>
        <p:nvPicPr>
          <p:cNvPr id="29" name="Picture Placeholder 28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5" r="14585"/>
          <a:stretch>
            <a:fillRect/>
          </a:stretch>
        </p:blipFill>
        <p:spPr/>
      </p:pic>
      <p:pic>
        <p:nvPicPr>
          <p:cNvPr id="25" name="Picture Placeholder 24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37" b="11337"/>
          <a:stretch>
            <a:fillRect/>
          </a:stretch>
        </p:blipFill>
        <p:spPr/>
      </p:pic>
      <p:sp>
        <p:nvSpPr>
          <p:cNvPr id="28" name="Rectangle 27"/>
          <p:cNvSpPr/>
          <p:nvPr/>
        </p:nvSpPr>
        <p:spPr>
          <a:xfrm>
            <a:off x="4434840" y="3119872"/>
            <a:ext cx="43068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6000" b="1" cap="none" spc="150" dirty="0" smtClean="0">
                <a:ln w="11430"/>
                <a:solidFill>
                  <a:srgbClr val="FFC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Ý NGHĨA</a:t>
            </a:r>
            <a:endParaRPr lang="en-US" sz="6000" b="1" cap="none" spc="150" dirty="0">
              <a:ln w="11430"/>
              <a:solidFill>
                <a:srgbClr val="FFC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6" name="Flowchart: Decision 25"/>
          <p:cNvSpPr/>
          <p:nvPr/>
        </p:nvSpPr>
        <p:spPr bwMode="auto">
          <a:xfrm>
            <a:off x="3639312" y="3392424"/>
            <a:ext cx="713232" cy="477865"/>
          </a:xfrm>
          <a:prstGeom prst="flowChartDecision">
            <a:avLst/>
          </a:prstGeom>
          <a:solidFill>
            <a:srgbClr val="FFFF00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rgbClr val="FF66FF"/>
              </a:solidFill>
              <a:effectLst/>
              <a:latin typeface="Arial" charset="0"/>
            </a:endParaRPr>
          </a:p>
        </p:txBody>
      </p:sp>
      <p:pic>
        <p:nvPicPr>
          <p:cNvPr id="27" name="Picture 26" descr="Huong Viet logo-0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49112" y="265135"/>
            <a:ext cx="1860393" cy="4572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33" name="Flowchart: Decision 32"/>
          <p:cNvSpPr/>
          <p:nvPr/>
        </p:nvSpPr>
        <p:spPr bwMode="auto">
          <a:xfrm>
            <a:off x="3641103" y="3568329"/>
            <a:ext cx="624562" cy="418456"/>
          </a:xfrm>
          <a:prstGeom prst="flowChartDecision">
            <a:avLst/>
          </a:prstGeom>
          <a:solidFill>
            <a:srgbClr val="FFFFFF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527565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51520" y="3236979"/>
            <a:ext cx="8496944" cy="1536171"/>
          </a:xfrm>
        </p:spPr>
        <p:txBody>
          <a:bodyPr/>
          <a:lstStyle/>
          <a:p>
            <a:endParaRPr lang="en-GB" altLang="ko-KR" sz="2800" b="1" dirty="0" smtClean="0"/>
          </a:p>
          <a:p>
            <a:endParaRPr lang="ko-KR" altLang="en-US" sz="2400" dirty="0"/>
          </a:p>
        </p:txBody>
      </p:sp>
      <p:graphicFrame>
        <p:nvGraphicFramePr>
          <p:cNvPr id="12" name="Diagram 11"/>
          <p:cNvGraphicFramePr/>
          <p:nvPr/>
        </p:nvGraphicFramePr>
        <p:xfrm>
          <a:off x="938784" y="1554480"/>
          <a:ext cx="6961632" cy="4436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3" name="Group 12"/>
          <p:cNvGrpSpPr/>
          <p:nvPr/>
        </p:nvGrpSpPr>
        <p:grpSpPr>
          <a:xfrm>
            <a:off x="5879088" y="2142205"/>
            <a:ext cx="1070562" cy="957611"/>
            <a:chOff x="2378709" y="1507109"/>
            <a:chExt cx="1080000" cy="1080000"/>
          </a:xfrm>
          <a:solidFill>
            <a:srgbClr val="F1716E"/>
          </a:solidFill>
        </p:grpSpPr>
        <p:sp>
          <p:nvSpPr>
            <p:cNvPr id="14" name="Oval 13"/>
            <p:cNvSpPr/>
            <p:nvPr/>
          </p:nvSpPr>
          <p:spPr>
            <a:xfrm>
              <a:off x="2378709" y="1507109"/>
              <a:ext cx="1080000" cy="10800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5" name="Parallelogram 15">
              <a:extLst>
                <a:ext uri="{FF2B5EF4-FFF2-40B4-BE49-F238E27FC236}">
                  <a16:creationId xmlns:a16="http://schemas.microsoft.com/office/drawing/2014/main" id="{6A9C0407-D0BA-43FB-BA0E-B07CACCF18D1}"/>
                </a:ext>
              </a:extLst>
            </p:cNvPr>
            <p:cNvSpPr/>
            <p:nvPr/>
          </p:nvSpPr>
          <p:spPr>
            <a:xfrm rot="16200000">
              <a:off x="2673263" y="1791032"/>
              <a:ext cx="490892" cy="571461"/>
            </a:xfrm>
            <a:custGeom>
              <a:avLst/>
              <a:gdLst/>
              <a:ahLst/>
              <a:cxnLst/>
              <a:rect l="l" t="t" r="r" b="b"/>
              <a:pathLst>
                <a:path w="2993176" h="3240001">
                  <a:moveTo>
                    <a:pt x="1299907" y="647892"/>
                  </a:moveTo>
                  <a:lnTo>
                    <a:pt x="665509" y="1620000"/>
                  </a:lnTo>
                  <a:lnTo>
                    <a:pt x="1299907" y="2592108"/>
                  </a:lnTo>
                  <a:lnTo>
                    <a:pt x="634398" y="2592108"/>
                  </a:lnTo>
                  <a:lnTo>
                    <a:pt x="0" y="1620000"/>
                  </a:lnTo>
                  <a:lnTo>
                    <a:pt x="634398" y="647892"/>
                  </a:lnTo>
                  <a:close/>
                  <a:moveTo>
                    <a:pt x="2993176" y="1620001"/>
                  </a:moveTo>
                  <a:lnTo>
                    <a:pt x="1913056" y="3240001"/>
                  </a:lnTo>
                  <a:lnTo>
                    <a:pt x="1782206" y="3043749"/>
                  </a:lnTo>
                  <a:lnTo>
                    <a:pt x="1110064" y="3043749"/>
                  </a:lnTo>
                  <a:cubicBezTo>
                    <a:pt x="1089036" y="3096599"/>
                    <a:pt x="1037333" y="3133759"/>
                    <a:pt x="976952" y="3133759"/>
                  </a:cubicBezTo>
                  <a:cubicBezTo>
                    <a:pt x="923853" y="3133759"/>
                    <a:pt x="877466" y="3105022"/>
                    <a:pt x="854540" y="3061058"/>
                  </a:cubicBezTo>
                  <a:lnTo>
                    <a:pt x="302383" y="3169763"/>
                  </a:lnTo>
                  <a:lnTo>
                    <a:pt x="302383" y="2809723"/>
                  </a:lnTo>
                  <a:lnTo>
                    <a:pt x="854540" y="2918427"/>
                  </a:lnTo>
                  <a:cubicBezTo>
                    <a:pt x="877466" y="2874463"/>
                    <a:pt x="923853" y="2845727"/>
                    <a:pt x="976952" y="2845727"/>
                  </a:cubicBezTo>
                  <a:cubicBezTo>
                    <a:pt x="1037333" y="2845727"/>
                    <a:pt x="1089036" y="2882887"/>
                    <a:pt x="1110064" y="2935737"/>
                  </a:cubicBezTo>
                  <a:lnTo>
                    <a:pt x="1710190" y="2935737"/>
                  </a:lnTo>
                  <a:lnTo>
                    <a:pt x="832936" y="1620001"/>
                  </a:lnTo>
                  <a:lnTo>
                    <a:pt x="191305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54" y="3981102"/>
            <a:ext cx="801210" cy="80121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493008" y="3730752"/>
            <a:ext cx="6035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kern="0" dirty="0" smtClean="0">
                <a:solidFill>
                  <a:srgbClr val="FFC000"/>
                </a:solidFill>
                <a:uFill>
                  <a:solidFill>
                    <a:srgbClr val="080E15"/>
                  </a:solidFill>
                </a:uFill>
              </a:rPr>
              <a:t>L</a:t>
            </a:r>
            <a:r>
              <a:rPr lang="vi-VN" kern="0" dirty="0" smtClean="0">
                <a:solidFill>
                  <a:srgbClr val="FFC000"/>
                </a:solidFill>
                <a:uFill>
                  <a:solidFill>
                    <a:srgbClr val="080E15"/>
                  </a:solidFill>
                </a:uFill>
              </a:rPr>
              <a:t>uyện tập các dạng đề thi và câu hỏi thường gặp </a:t>
            </a:r>
            <a:endParaRPr lang="en-US" kern="0" dirty="0" smtClean="0">
              <a:solidFill>
                <a:srgbClr val="FFC000"/>
              </a:solidFill>
              <a:uFill>
                <a:solidFill>
                  <a:srgbClr val="080E15"/>
                </a:solidFill>
              </a:uFill>
            </a:endParaRPr>
          </a:p>
          <a:p>
            <a:pPr algn="l"/>
            <a:r>
              <a:rPr lang="vi-VN" kern="0" dirty="0" smtClean="0">
                <a:solidFill>
                  <a:srgbClr val="FFC000"/>
                </a:solidFill>
                <a:uFill>
                  <a:solidFill>
                    <a:srgbClr val="080E15"/>
                  </a:solidFill>
                </a:uFill>
              </a:rPr>
              <a:t>cho các kỳ thi chuyển cấp hay tốt nghiệp.</a:t>
            </a:r>
          </a:p>
          <a:p>
            <a:pPr algn="l"/>
            <a:endParaRPr lang="en-US" dirty="0" smtClean="0"/>
          </a:p>
          <a:p>
            <a:pPr algn="l"/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984" y="3280213"/>
            <a:ext cx="731384" cy="7313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855" y="2232350"/>
            <a:ext cx="849178" cy="849178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672354" y="845927"/>
            <a:ext cx="2922595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4000" spc="150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2.Ý NGHĨA</a:t>
            </a:r>
            <a:endParaRPr lang="en-US" sz="4000" b="1" cap="none" spc="150" dirty="0">
              <a:ln w="11430"/>
              <a:solidFill>
                <a:schemeClr val="bg2">
                  <a:lumMod val="1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6" name="Picture 15" descr="Huong Viet logo-01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617208" y="228559"/>
            <a:ext cx="1860393" cy="4572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081002161"/>
      </p:ext>
    </p:extLst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>
          <a:xfrm>
            <a:off x="3786930" y="-597357"/>
            <a:ext cx="2864262" cy="3796332"/>
            <a:chOff x="3810496" y="1813942"/>
            <a:chExt cx="279400" cy="277813"/>
          </a:xfrm>
          <a:solidFill>
            <a:schemeClr val="tx2">
              <a:lumMod val="20000"/>
              <a:lumOff val="80000"/>
              <a:alpha val="5000"/>
            </a:schemeClr>
          </a:solidFill>
        </p:grpSpPr>
        <p:sp>
          <p:nvSpPr>
            <p:cNvPr id="16" name="Freeform 53"/>
            <p:cNvSpPr>
              <a:spLocks noChangeArrowheads="1"/>
            </p:cNvSpPr>
            <p:nvPr/>
          </p:nvSpPr>
          <p:spPr bwMode="auto">
            <a:xfrm>
              <a:off x="3872409" y="1883792"/>
              <a:ext cx="153987" cy="146050"/>
            </a:xfrm>
            <a:custGeom>
              <a:avLst/>
              <a:gdLst>
                <a:gd name="T0" fmla="*/ 425 w 426"/>
                <a:gd name="T1" fmla="*/ 193 h 406"/>
                <a:gd name="T2" fmla="*/ 425 w 426"/>
                <a:gd name="T3" fmla="*/ 193 h 406"/>
                <a:gd name="T4" fmla="*/ 213 w 426"/>
                <a:gd name="T5" fmla="*/ 0 h 406"/>
                <a:gd name="T6" fmla="*/ 0 w 426"/>
                <a:gd name="T7" fmla="*/ 193 h 406"/>
                <a:gd name="T8" fmla="*/ 213 w 426"/>
                <a:gd name="T9" fmla="*/ 405 h 406"/>
                <a:gd name="T10" fmla="*/ 425 w 426"/>
                <a:gd name="T11" fmla="*/ 19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6" h="406">
                  <a:moveTo>
                    <a:pt x="425" y="193"/>
                  </a:moveTo>
                  <a:lnTo>
                    <a:pt x="425" y="193"/>
                  </a:lnTo>
                  <a:cubicBezTo>
                    <a:pt x="425" y="78"/>
                    <a:pt x="328" y="0"/>
                    <a:pt x="213" y="0"/>
                  </a:cubicBezTo>
                  <a:cubicBezTo>
                    <a:pt x="97" y="0"/>
                    <a:pt x="0" y="78"/>
                    <a:pt x="0" y="193"/>
                  </a:cubicBezTo>
                  <a:cubicBezTo>
                    <a:pt x="0" y="309"/>
                    <a:pt x="97" y="405"/>
                    <a:pt x="213" y="405"/>
                  </a:cubicBezTo>
                  <a:cubicBezTo>
                    <a:pt x="328" y="405"/>
                    <a:pt x="425" y="309"/>
                    <a:pt x="425" y="1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7" name="Freeform 54"/>
            <p:cNvSpPr>
              <a:spLocks noChangeArrowheads="1"/>
            </p:cNvSpPr>
            <p:nvPr/>
          </p:nvSpPr>
          <p:spPr bwMode="auto">
            <a:xfrm>
              <a:off x="3810496" y="1947292"/>
              <a:ext cx="41275" cy="20638"/>
            </a:xfrm>
            <a:custGeom>
              <a:avLst/>
              <a:gdLst>
                <a:gd name="T0" fmla="*/ 115 w 116"/>
                <a:gd name="T1" fmla="*/ 58 h 59"/>
                <a:gd name="T2" fmla="*/ 115 w 116"/>
                <a:gd name="T3" fmla="*/ 58 h 59"/>
                <a:gd name="T4" fmla="*/ 115 w 116"/>
                <a:gd name="T5" fmla="*/ 0 h 59"/>
                <a:gd name="T6" fmla="*/ 115 w 116"/>
                <a:gd name="T7" fmla="*/ 0 h 59"/>
                <a:gd name="T8" fmla="*/ 115 w 116"/>
                <a:gd name="T9" fmla="*/ 0 h 59"/>
                <a:gd name="T10" fmla="*/ 0 w 116"/>
                <a:gd name="T11" fmla="*/ 19 h 59"/>
                <a:gd name="T12" fmla="*/ 0 w 116"/>
                <a:gd name="T13" fmla="*/ 38 h 59"/>
                <a:gd name="T14" fmla="*/ 115 w 116"/>
                <a:gd name="T15" fmla="*/ 5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59">
                  <a:moveTo>
                    <a:pt x="115" y="58"/>
                  </a:moveTo>
                  <a:lnTo>
                    <a:pt x="115" y="58"/>
                  </a:lnTo>
                  <a:cubicBezTo>
                    <a:pt x="115" y="0"/>
                    <a:pt x="115" y="0"/>
                    <a:pt x="115" y="0"/>
                  </a:cubicBezTo>
                  <a:lnTo>
                    <a:pt x="115" y="0"/>
                  </a:lnTo>
                  <a:lnTo>
                    <a:pt x="115" y="0"/>
                  </a:lnTo>
                  <a:cubicBezTo>
                    <a:pt x="0" y="19"/>
                    <a:pt x="0" y="19"/>
                    <a:pt x="0" y="19"/>
                  </a:cubicBezTo>
                  <a:lnTo>
                    <a:pt x="0" y="38"/>
                  </a:lnTo>
                  <a:cubicBezTo>
                    <a:pt x="115" y="58"/>
                    <a:pt x="115" y="58"/>
                    <a:pt x="115" y="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" name="Freeform 55"/>
            <p:cNvSpPr>
              <a:spLocks noChangeArrowheads="1"/>
            </p:cNvSpPr>
            <p:nvPr/>
          </p:nvSpPr>
          <p:spPr bwMode="auto">
            <a:xfrm>
              <a:off x="4047034" y="1947292"/>
              <a:ext cx="42862" cy="20638"/>
            </a:xfrm>
            <a:custGeom>
              <a:avLst/>
              <a:gdLst>
                <a:gd name="T0" fmla="*/ 116 w 117"/>
                <a:gd name="T1" fmla="*/ 19 h 59"/>
                <a:gd name="T2" fmla="*/ 116 w 117"/>
                <a:gd name="T3" fmla="*/ 19 h 59"/>
                <a:gd name="T4" fmla="*/ 0 w 117"/>
                <a:gd name="T5" fmla="*/ 0 h 59"/>
                <a:gd name="T6" fmla="*/ 0 w 117"/>
                <a:gd name="T7" fmla="*/ 0 h 59"/>
                <a:gd name="T8" fmla="*/ 0 w 117"/>
                <a:gd name="T9" fmla="*/ 0 h 59"/>
                <a:gd name="T10" fmla="*/ 0 w 117"/>
                <a:gd name="T11" fmla="*/ 58 h 59"/>
                <a:gd name="T12" fmla="*/ 0 w 117"/>
                <a:gd name="T13" fmla="*/ 58 h 59"/>
                <a:gd name="T14" fmla="*/ 0 w 117"/>
                <a:gd name="T15" fmla="*/ 58 h 59"/>
                <a:gd name="T16" fmla="*/ 116 w 117"/>
                <a:gd name="T17" fmla="*/ 38 h 59"/>
                <a:gd name="T18" fmla="*/ 116 w 117"/>
                <a:gd name="T19" fmla="*/ 1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59">
                  <a:moveTo>
                    <a:pt x="116" y="19"/>
                  </a:moveTo>
                  <a:lnTo>
                    <a:pt x="116" y="19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58"/>
                    <a:pt x="0" y="58"/>
                    <a:pt x="0" y="58"/>
                  </a:cubicBezTo>
                  <a:lnTo>
                    <a:pt x="0" y="58"/>
                  </a:lnTo>
                  <a:lnTo>
                    <a:pt x="0" y="58"/>
                  </a:lnTo>
                  <a:cubicBezTo>
                    <a:pt x="116" y="38"/>
                    <a:pt x="116" y="38"/>
                    <a:pt x="116" y="38"/>
                  </a:cubicBezTo>
                  <a:lnTo>
                    <a:pt x="116" y="1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9" name="Freeform 56"/>
            <p:cNvSpPr>
              <a:spLocks noChangeArrowheads="1"/>
            </p:cNvSpPr>
            <p:nvPr/>
          </p:nvSpPr>
          <p:spPr bwMode="auto">
            <a:xfrm>
              <a:off x="3935909" y="2050480"/>
              <a:ext cx="28575" cy="41275"/>
            </a:xfrm>
            <a:custGeom>
              <a:avLst/>
              <a:gdLst>
                <a:gd name="T0" fmla="*/ 58 w 78"/>
                <a:gd name="T1" fmla="*/ 0 h 116"/>
                <a:gd name="T2" fmla="*/ 58 w 78"/>
                <a:gd name="T3" fmla="*/ 0 h 116"/>
                <a:gd name="T4" fmla="*/ 0 w 78"/>
                <a:gd name="T5" fmla="*/ 0 h 116"/>
                <a:gd name="T6" fmla="*/ 0 w 78"/>
                <a:gd name="T7" fmla="*/ 0 h 116"/>
                <a:gd name="T8" fmla="*/ 0 w 78"/>
                <a:gd name="T9" fmla="*/ 0 h 116"/>
                <a:gd name="T10" fmla="*/ 39 w 78"/>
                <a:gd name="T11" fmla="*/ 115 h 116"/>
                <a:gd name="T12" fmla="*/ 39 w 78"/>
                <a:gd name="T13" fmla="*/ 115 h 116"/>
                <a:gd name="T14" fmla="*/ 77 w 78"/>
                <a:gd name="T15" fmla="*/ 0 h 116"/>
                <a:gd name="T16" fmla="*/ 77 w 78"/>
                <a:gd name="T17" fmla="*/ 0 h 116"/>
                <a:gd name="T18" fmla="*/ 58 w 78"/>
                <a:gd name="T1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116">
                  <a:moveTo>
                    <a:pt x="58" y="0"/>
                  </a:moveTo>
                  <a:lnTo>
                    <a:pt x="58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39" y="115"/>
                    <a:pt x="39" y="115"/>
                    <a:pt x="39" y="115"/>
                  </a:cubicBezTo>
                  <a:lnTo>
                    <a:pt x="39" y="115"/>
                  </a:lnTo>
                  <a:cubicBezTo>
                    <a:pt x="77" y="0"/>
                    <a:pt x="77" y="0"/>
                    <a:pt x="77" y="0"/>
                  </a:cubicBezTo>
                  <a:lnTo>
                    <a:pt x="77" y="0"/>
                  </a:ln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0" name="Freeform 57"/>
            <p:cNvSpPr>
              <a:spLocks noChangeArrowheads="1"/>
            </p:cNvSpPr>
            <p:nvPr/>
          </p:nvSpPr>
          <p:spPr bwMode="auto">
            <a:xfrm>
              <a:off x="3935909" y="1813942"/>
              <a:ext cx="28575" cy="49213"/>
            </a:xfrm>
            <a:custGeom>
              <a:avLst/>
              <a:gdLst>
                <a:gd name="T0" fmla="*/ 0 w 78"/>
                <a:gd name="T1" fmla="*/ 135 h 136"/>
                <a:gd name="T2" fmla="*/ 0 w 78"/>
                <a:gd name="T3" fmla="*/ 135 h 136"/>
                <a:gd name="T4" fmla="*/ 58 w 78"/>
                <a:gd name="T5" fmla="*/ 135 h 136"/>
                <a:gd name="T6" fmla="*/ 77 w 78"/>
                <a:gd name="T7" fmla="*/ 135 h 136"/>
                <a:gd name="T8" fmla="*/ 77 w 78"/>
                <a:gd name="T9" fmla="*/ 135 h 136"/>
                <a:gd name="T10" fmla="*/ 39 w 78"/>
                <a:gd name="T11" fmla="*/ 19 h 136"/>
                <a:gd name="T12" fmla="*/ 39 w 78"/>
                <a:gd name="T13" fmla="*/ 19 h 136"/>
                <a:gd name="T14" fmla="*/ 0 w 78"/>
                <a:gd name="T15" fmla="*/ 13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36">
                  <a:moveTo>
                    <a:pt x="0" y="135"/>
                  </a:moveTo>
                  <a:lnTo>
                    <a:pt x="0" y="135"/>
                  </a:lnTo>
                  <a:cubicBezTo>
                    <a:pt x="58" y="135"/>
                    <a:pt x="58" y="135"/>
                    <a:pt x="58" y="135"/>
                  </a:cubicBezTo>
                  <a:lnTo>
                    <a:pt x="77" y="135"/>
                  </a:lnTo>
                  <a:lnTo>
                    <a:pt x="77" y="135"/>
                  </a:lnTo>
                  <a:cubicBezTo>
                    <a:pt x="39" y="19"/>
                    <a:pt x="39" y="19"/>
                    <a:pt x="39" y="19"/>
                  </a:cubicBezTo>
                  <a:cubicBezTo>
                    <a:pt x="39" y="0"/>
                    <a:pt x="39" y="0"/>
                    <a:pt x="39" y="19"/>
                  </a:cubicBezTo>
                  <a:cubicBezTo>
                    <a:pt x="0" y="135"/>
                    <a:pt x="0" y="135"/>
                    <a:pt x="0" y="13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1" name="Freeform 58"/>
            <p:cNvSpPr>
              <a:spLocks noChangeArrowheads="1"/>
            </p:cNvSpPr>
            <p:nvPr/>
          </p:nvSpPr>
          <p:spPr bwMode="auto">
            <a:xfrm>
              <a:off x="3851771" y="2015555"/>
              <a:ext cx="34925" cy="42862"/>
            </a:xfrm>
            <a:custGeom>
              <a:avLst/>
              <a:gdLst>
                <a:gd name="T0" fmla="*/ 58 w 98"/>
                <a:gd name="T1" fmla="*/ 0 h 117"/>
                <a:gd name="T2" fmla="*/ 58 w 98"/>
                <a:gd name="T3" fmla="*/ 0 h 117"/>
                <a:gd name="T4" fmla="*/ 58 w 98"/>
                <a:gd name="T5" fmla="*/ 0 h 117"/>
                <a:gd name="T6" fmla="*/ 58 w 98"/>
                <a:gd name="T7" fmla="*/ 0 h 117"/>
                <a:gd name="T8" fmla="*/ 0 w 98"/>
                <a:gd name="T9" fmla="*/ 97 h 117"/>
                <a:gd name="T10" fmla="*/ 0 w 98"/>
                <a:gd name="T11" fmla="*/ 97 h 117"/>
                <a:gd name="T12" fmla="*/ 97 w 98"/>
                <a:gd name="T13" fmla="*/ 38 h 117"/>
                <a:gd name="T14" fmla="*/ 97 w 98"/>
                <a:gd name="T15" fmla="*/ 38 h 117"/>
                <a:gd name="T16" fmla="*/ 97 w 98"/>
                <a:gd name="T17" fmla="*/ 38 h 117"/>
                <a:gd name="T18" fmla="*/ 58 w 98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" h="117">
                  <a:moveTo>
                    <a:pt x="58" y="0"/>
                  </a:moveTo>
                  <a:lnTo>
                    <a:pt x="58" y="0"/>
                  </a:lnTo>
                  <a:lnTo>
                    <a:pt x="58" y="0"/>
                  </a:lnTo>
                  <a:lnTo>
                    <a:pt x="58" y="0"/>
                  </a:ln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116"/>
                    <a:pt x="0" y="97"/>
                  </a:cubicBezTo>
                  <a:cubicBezTo>
                    <a:pt x="97" y="38"/>
                    <a:pt x="97" y="38"/>
                    <a:pt x="97" y="38"/>
                  </a:cubicBezTo>
                  <a:lnTo>
                    <a:pt x="97" y="38"/>
                  </a:lnTo>
                  <a:lnTo>
                    <a:pt x="97" y="38"/>
                  </a:ln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" name="Freeform 59"/>
            <p:cNvSpPr>
              <a:spLocks noChangeArrowheads="1"/>
            </p:cNvSpPr>
            <p:nvPr/>
          </p:nvSpPr>
          <p:spPr bwMode="auto">
            <a:xfrm>
              <a:off x="4005759" y="1856805"/>
              <a:ext cx="42862" cy="42862"/>
            </a:xfrm>
            <a:custGeom>
              <a:avLst/>
              <a:gdLst>
                <a:gd name="T0" fmla="*/ 38 w 117"/>
                <a:gd name="T1" fmla="*/ 116 h 117"/>
                <a:gd name="T2" fmla="*/ 38 w 117"/>
                <a:gd name="T3" fmla="*/ 116 h 117"/>
                <a:gd name="T4" fmla="*/ 58 w 117"/>
                <a:gd name="T5" fmla="*/ 116 h 117"/>
                <a:gd name="T6" fmla="*/ 58 w 117"/>
                <a:gd name="T7" fmla="*/ 116 h 117"/>
                <a:gd name="T8" fmla="*/ 116 w 117"/>
                <a:gd name="T9" fmla="*/ 19 h 117"/>
                <a:gd name="T10" fmla="*/ 116 w 117"/>
                <a:gd name="T11" fmla="*/ 0 h 117"/>
                <a:gd name="T12" fmla="*/ 0 w 117"/>
                <a:gd name="T13" fmla="*/ 58 h 117"/>
                <a:gd name="T14" fmla="*/ 0 w 117"/>
                <a:gd name="T15" fmla="*/ 58 h 117"/>
                <a:gd name="T16" fmla="*/ 0 w 117"/>
                <a:gd name="T17" fmla="*/ 77 h 117"/>
                <a:gd name="T18" fmla="*/ 38 w 117"/>
                <a:gd name="T19" fmla="*/ 11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38" y="116"/>
                  </a:moveTo>
                  <a:lnTo>
                    <a:pt x="38" y="116"/>
                  </a:lnTo>
                  <a:cubicBezTo>
                    <a:pt x="58" y="116"/>
                    <a:pt x="58" y="116"/>
                    <a:pt x="58" y="116"/>
                  </a:cubicBezTo>
                  <a:lnTo>
                    <a:pt x="58" y="116"/>
                  </a:lnTo>
                  <a:cubicBezTo>
                    <a:pt x="116" y="19"/>
                    <a:pt x="116" y="19"/>
                    <a:pt x="116" y="19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0" y="58"/>
                    <a:pt x="0" y="58"/>
                    <a:pt x="0" y="58"/>
                  </a:cubicBezTo>
                  <a:lnTo>
                    <a:pt x="0" y="58"/>
                  </a:lnTo>
                  <a:cubicBezTo>
                    <a:pt x="0" y="77"/>
                    <a:pt x="0" y="77"/>
                    <a:pt x="0" y="77"/>
                  </a:cubicBezTo>
                  <a:lnTo>
                    <a:pt x="38" y="11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3" name="Freeform 60"/>
            <p:cNvSpPr>
              <a:spLocks noChangeArrowheads="1"/>
            </p:cNvSpPr>
            <p:nvPr/>
          </p:nvSpPr>
          <p:spPr bwMode="auto">
            <a:xfrm>
              <a:off x="3997821" y="2015555"/>
              <a:ext cx="42863" cy="42862"/>
            </a:xfrm>
            <a:custGeom>
              <a:avLst/>
              <a:gdLst>
                <a:gd name="T0" fmla="*/ 58 w 117"/>
                <a:gd name="T1" fmla="*/ 0 h 117"/>
                <a:gd name="T2" fmla="*/ 58 w 117"/>
                <a:gd name="T3" fmla="*/ 0 h 117"/>
                <a:gd name="T4" fmla="*/ 39 w 117"/>
                <a:gd name="T5" fmla="*/ 0 h 117"/>
                <a:gd name="T6" fmla="*/ 39 w 117"/>
                <a:gd name="T7" fmla="*/ 0 h 117"/>
                <a:gd name="T8" fmla="*/ 0 w 117"/>
                <a:gd name="T9" fmla="*/ 38 h 117"/>
                <a:gd name="T10" fmla="*/ 0 w 117"/>
                <a:gd name="T11" fmla="*/ 38 h 117"/>
                <a:gd name="T12" fmla="*/ 0 w 117"/>
                <a:gd name="T13" fmla="*/ 38 h 117"/>
                <a:gd name="T14" fmla="*/ 97 w 117"/>
                <a:gd name="T15" fmla="*/ 97 h 117"/>
                <a:gd name="T16" fmla="*/ 116 w 117"/>
                <a:gd name="T17" fmla="*/ 97 h 117"/>
                <a:gd name="T18" fmla="*/ 58 w 117"/>
                <a:gd name="T1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58" y="0"/>
                  </a:moveTo>
                  <a:lnTo>
                    <a:pt x="58" y="0"/>
                  </a:lnTo>
                  <a:cubicBezTo>
                    <a:pt x="58" y="0"/>
                    <a:pt x="58" y="0"/>
                    <a:pt x="39" y="0"/>
                  </a:cubicBezTo>
                  <a:lnTo>
                    <a:pt x="39" y="0"/>
                  </a:lnTo>
                  <a:cubicBezTo>
                    <a:pt x="0" y="38"/>
                    <a:pt x="0" y="38"/>
                    <a:pt x="0" y="38"/>
                  </a:cubicBezTo>
                  <a:lnTo>
                    <a:pt x="0" y="38"/>
                  </a:lnTo>
                  <a:lnTo>
                    <a:pt x="0" y="38"/>
                  </a:lnTo>
                  <a:cubicBezTo>
                    <a:pt x="97" y="97"/>
                    <a:pt x="97" y="97"/>
                    <a:pt x="97" y="97"/>
                  </a:cubicBezTo>
                  <a:cubicBezTo>
                    <a:pt x="116" y="116"/>
                    <a:pt x="116" y="97"/>
                    <a:pt x="116" y="97"/>
                  </a:cubicBezTo>
                  <a:lnTo>
                    <a:pt x="58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4" name="Freeform 61"/>
            <p:cNvSpPr>
              <a:spLocks noChangeArrowheads="1"/>
            </p:cNvSpPr>
            <p:nvPr/>
          </p:nvSpPr>
          <p:spPr bwMode="auto">
            <a:xfrm>
              <a:off x="3845421" y="1863155"/>
              <a:ext cx="34925" cy="34925"/>
            </a:xfrm>
            <a:custGeom>
              <a:avLst/>
              <a:gdLst>
                <a:gd name="T0" fmla="*/ 58 w 97"/>
                <a:gd name="T1" fmla="*/ 97 h 98"/>
                <a:gd name="T2" fmla="*/ 58 w 97"/>
                <a:gd name="T3" fmla="*/ 97 h 98"/>
                <a:gd name="T4" fmla="*/ 58 w 97"/>
                <a:gd name="T5" fmla="*/ 97 h 98"/>
                <a:gd name="T6" fmla="*/ 58 w 97"/>
                <a:gd name="T7" fmla="*/ 97 h 98"/>
                <a:gd name="T8" fmla="*/ 96 w 97"/>
                <a:gd name="T9" fmla="*/ 58 h 98"/>
                <a:gd name="T10" fmla="*/ 96 w 97"/>
                <a:gd name="T11" fmla="*/ 39 h 98"/>
                <a:gd name="T12" fmla="*/ 96 w 97"/>
                <a:gd name="T13" fmla="*/ 39 h 98"/>
                <a:gd name="T14" fmla="*/ 0 w 97"/>
                <a:gd name="T15" fmla="*/ 0 h 98"/>
                <a:gd name="T16" fmla="*/ 0 w 97"/>
                <a:gd name="T17" fmla="*/ 0 h 98"/>
                <a:gd name="T18" fmla="*/ 58 w 97"/>
                <a:gd name="T19" fmla="*/ 9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98">
                  <a:moveTo>
                    <a:pt x="58" y="97"/>
                  </a:moveTo>
                  <a:lnTo>
                    <a:pt x="58" y="97"/>
                  </a:lnTo>
                  <a:lnTo>
                    <a:pt x="58" y="97"/>
                  </a:lnTo>
                  <a:lnTo>
                    <a:pt x="58" y="97"/>
                  </a:lnTo>
                  <a:cubicBezTo>
                    <a:pt x="96" y="58"/>
                    <a:pt x="96" y="58"/>
                    <a:pt x="96" y="58"/>
                  </a:cubicBezTo>
                  <a:cubicBezTo>
                    <a:pt x="96" y="58"/>
                    <a:pt x="96" y="58"/>
                    <a:pt x="96" y="39"/>
                  </a:cubicBezTo>
                  <a:lnTo>
                    <a:pt x="96" y="39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lnTo>
                    <a:pt x="58" y="9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0" name="Freeform 9"/>
          <p:cNvSpPr/>
          <p:nvPr/>
        </p:nvSpPr>
        <p:spPr>
          <a:xfrm flipH="1">
            <a:off x="2276876" y="2728120"/>
            <a:ext cx="6867124" cy="4129881"/>
          </a:xfrm>
          <a:custGeom>
            <a:avLst/>
            <a:gdLst>
              <a:gd name="connsiteX0" fmla="*/ 18307563 w 18307563"/>
              <a:gd name="connsiteY0" fmla="*/ 0 h 8259762"/>
              <a:gd name="connsiteX1" fmla="*/ 0 w 18307563"/>
              <a:gd name="connsiteY1" fmla="*/ 0 h 8259762"/>
              <a:gd name="connsiteX2" fmla="*/ 0 w 18307563"/>
              <a:gd name="connsiteY2" fmla="*/ 8259762 h 8259762"/>
              <a:gd name="connsiteX3" fmla="*/ 14072701 w 18307563"/>
              <a:gd name="connsiteY3" fmla="*/ 8259762 h 825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07563" h="8259762">
                <a:moveTo>
                  <a:pt x="18307563" y="0"/>
                </a:moveTo>
                <a:lnTo>
                  <a:pt x="0" y="0"/>
                </a:lnTo>
                <a:lnTo>
                  <a:pt x="0" y="8259762"/>
                </a:lnTo>
                <a:lnTo>
                  <a:pt x="14072701" y="8259762"/>
                </a:lnTo>
                <a:close/>
              </a:path>
            </a:pathLst>
          </a:custGeom>
          <a:gradFill>
            <a:gsLst>
              <a:gs pos="0">
                <a:srgbClr val="0066CC"/>
              </a:gs>
              <a:gs pos="100000">
                <a:schemeClr val="accent5"/>
              </a:gs>
            </a:gsLst>
            <a:lin ang="0" scaled="1"/>
          </a:gradFill>
          <a:ln w="127000" cap="rnd">
            <a:noFill/>
          </a:ln>
          <a:effectLst>
            <a:outerShdw blurRad="101600" dist="139700" dir="8040000" sx="91000" sy="91000" algn="t" rotWithShape="0">
              <a:prstClr val="black">
                <a:alpha val="30000"/>
              </a:prstClr>
            </a:outerShdw>
            <a:softEdge rad="0"/>
          </a:effectLst>
        </p:spPr>
        <p:txBody>
          <a:bodyPr vert="horz" lIns="34290" tIns="17145" rIns="34290" bIns="17145" rtlCol="0" anchor="ctr"/>
          <a:lstStyle/>
          <a:p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" b="54"/>
          <a:stretch>
            <a:fillRect/>
          </a:stretch>
        </p:blipFill>
        <p:spPr/>
      </p:pic>
      <p:pic>
        <p:nvPicPr>
          <p:cNvPr id="29" name="Picture Placeholder 28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5" r="14585"/>
          <a:stretch>
            <a:fillRect/>
          </a:stretch>
        </p:blipFill>
        <p:spPr/>
      </p:pic>
      <p:pic>
        <p:nvPicPr>
          <p:cNvPr id="25" name="Picture Placeholder 24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37" b="11337"/>
          <a:stretch>
            <a:fillRect/>
          </a:stretch>
        </p:blipFill>
        <p:spPr/>
      </p:pic>
      <p:sp>
        <p:nvSpPr>
          <p:cNvPr id="28" name="Rectangle 27"/>
          <p:cNvSpPr/>
          <p:nvPr/>
        </p:nvSpPr>
        <p:spPr>
          <a:xfrm>
            <a:off x="2127441" y="3604504"/>
            <a:ext cx="778654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3600" b="1" cap="none" spc="150" dirty="0" smtClean="0">
                <a:ln w="11430"/>
                <a:solidFill>
                  <a:srgbClr val="FFC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TẬP ĐOÀN HƯƠNG VIỆT </a:t>
            </a:r>
          </a:p>
          <a:p>
            <a:pPr algn="ctr"/>
            <a:r>
              <a:rPr lang="en-US" sz="3600" b="1" cap="none" spc="150" dirty="0" smtClean="0">
                <a:ln w="11430"/>
                <a:solidFill>
                  <a:srgbClr val="FFC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SẼ LÀM GÌ? </a:t>
            </a:r>
            <a:endParaRPr lang="en-US" sz="3600" b="1" cap="none" spc="150" dirty="0">
              <a:ln w="11430"/>
              <a:solidFill>
                <a:srgbClr val="FFC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6" name="Flowchart: Decision 25"/>
          <p:cNvSpPr/>
          <p:nvPr/>
        </p:nvSpPr>
        <p:spPr bwMode="auto">
          <a:xfrm>
            <a:off x="5468112" y="2843784"/>
            <a:ext cx="713232" cy="477865"/>
          </a:xfrm>
          <a:prstGeom prst="flowChartDecision">
            <a:avLst/>
          </a:prstGeom>
          <a:solidFill>
            <a:srgbClr val="FFFF00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rgbClr val="FF66FF"/>
              </a:solidFill>
              <a:effectLst/>
              <a:latin typeface="Arial" charset="0"/>
            </a:endParaRPr>
          </a:p>
        </p:txBody>
      </p:sp>
      <p:pic>
        <p:nvPicPr>
          <p:cNvPr id="27" name="Picture 26" descr="Huong Viet logo-0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22848" y="265135"/>
            <a:ext cx="1860393" cy="45724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33" name="Flowchart: Decision 32"/>
          <p:cNvSpPr/>
          <p:nvPr/>
        </p:nvSpPr>
        <p:spPr bwMode="auto">
          <a:xfrm>
            <a:off x="5442471" y="3028833"/>
            <a:ext cx="624562" cy="418456"/>
          </a:xfrm>
          <a:prstGeom prst="flowChartDecision">
            <a:avLst/>
          </a:prstGeom>
          <a:solidFill>
            <a:srgbClr val="FFFFFF"/>
          </a:solidFill>
          <a:ln w="2857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527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83" name="AutoShape 51"/>
          <p:cNvSpPr>
            <a:spLocks noChangeArrowheads="1"/>
          </p:cNvSpPr>
          <p:nvPr/>
        </p:nvSpPr>
        <p:spPr bwMode="gray">
          <a:xfrm>
            <a:off x="1298893" y="4410775"/>
            <a:ext cx="6572250" cy="517841"/>
          </a:xfrm>
          <a:prstGeom prst="roundRect">
            <a:avLst>
              <a:gd name="adj" fmla="val 16667"/>
            </a:avLst>
          </a:prstGeom>
          <a:solidFill>
            <a:srgbClr val="FFFFFF">
              <a:alpha val="3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9285" name="AutoShape 53"/>
          <p:cNvSpPr>
            <a:spLocks noChangeArrowheads="1"/>
          </p:cNvSpPr>
          <p:nvPr/>
        </p:nvSpPr>
        <p:spPr bwMode="gray">
          <a:xfrm>
            <a:off x="1746504" y="1547813"/>
            <a:ext cx="6170359" cy="1076325"/>
          </a:xfrm>
          <a:prstGeom prst="roundRect">
            <a:avLst>
              <a:gd name="adj" fmla="val 16667"/>
            </a:avLst>
          </a:prstGeom>
          <a:solidFill>
            <a:srgbClr val="FFFFFF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79288" name="Group 56"/>
          <p:cNvGrpSpPr>
            <a:grpSpLocks/>
          </p:cNvGrpSpPr>
          <p:nvPr/>
        </p:nvGrpSpPr>
        <p:grpSpPr bwMode="auto">
          <a:xfrm>
            <a:off x="1710182" y="2812923"/>
            <a:ext cx="6876034" cy="744094"/>
            <a:chOff x="720" y="1392"/>
            <a:chExt cx="4058" cy="480"/>
          </a:xfrm>
        </p:grpSpPr>
        <p:sp>
          <p:nvSpPr>
            <p:cNvPr id="479289" name="AutoShape 57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79290" name="Group 58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479291" name="AutoShape 59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1921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79292" name="AutoShape 60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15686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479293" name="Group 61"/>
          <p:cNvGrpSpPr>
            <a:grpSpLocks/>
          </p:cNvGrpSpPr>
          <p:nvPr/>
        </p:nvGrpSpPr>
        <p:grpSpPr bwMode="auto">
          <a:xfrm>
            <a:off x="1756346" y="3979609"/>
            <a:ext cx="6839014" cy="766127"/>
            <a:chOff x="720" y="1392"/>
            <a:chExt cx="4058" cy="480"/>
          </a:xfrm>
        </p:grpSpPr>
        <p:sp>
          <p:nvSpPr>
            <p:cNvPr id="479294" name="AutoShape 62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79295" name="Group 63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479296" name="AutoShape 64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2549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79297" name="AutoShape 65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19216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479298" name="Group 66"/>
          <p:cNvGrpSpPr>
            <a:grpSpLocks/>
          </p:cNvGrpSpPr>
          <p:nvPr/>
        </p:nvGrpSpPr>
        <p:grpSpPr bwMode="auto">
          <a:xfrm>
            <a:off x="1706474" y="1471880"/>
            <a:ext cx="6916318" cy="997000"/>
            <a:chOff x="720" y="1392"/>
            <a:chExt cx="4058" cy="480"/>
          </a:xfrm>
        </p:grpSpPr>
        <p:sp>
          <p:nvSpPr>
            <p:cNvPr id="479299" name="AutoShape 67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b="0"/>
            </a:p>
          </p:txBody>
        </p:sp>
        <p:grpSp>
          <p:nvGrpSpPr>
            <p:cNvPr id="479300" name="Group 68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479301" name="AutoShape 69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2000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b="0"/>
              </a:p>
            </p:txBody>
          </p:sp>
          <p:sp>
            <p:nvSpPr>
              <p:cNvPr id="479302" name="AutoShape 70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22353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b="0"/>
              </a:p>
            </p:txBody>
          </p:sp>
        </p:grpSp>
      </p:grpSp>
      <p:sp>
        <p:nvSpPr>
          <p:cNvPr id="479303" name="Rectangle 71"/>
          <p:cNvSpPr>
            <a:spLocks noChangeArrowheads="1"/>
          </p:cNvSpPr>
          <p:nvPr/>
        </p:nvSpPr>
        <p:spPr bwMode="gray">
          <a:xfrm>
            <a:off x="1686261" y="1591057"/>
            <a:ext cx="710322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85750" algn="l"/>
            <a:r>
              <a:rPr lang="en-US" sz="1600" dirty="0">
                <a:solidFill>
                  <a:schemeClr val="accent3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Cung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cấp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miễn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phí</a:t>
            </a:r>
            <a:r>
              <a:rPr lang="en-US" sz="1600" dirty="0" smtClean="0">
                <a:solidFill>
                  <a:schemeClr val="bg1"/>
                </a:solidFill>
              </a:rPr>
              <a:t>  </a:t>
            </a:r>
            <a:r>
              <a:rPr lang="en-US" sz="1600" dirty="0" err="1" smtClean="0">
                <a:solidFill>
                  <a:schemeClr val="bg1"/>
                </a:solidFill>
              </a:rPr>
              <a:t>trọn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đời</a:t>
            </a:r>
            <a:r>
              <a:rPr lang="en-US" sz="1600" dirty="0" smtClean="0">
                <a:solidFill>
                  <a:schemeClr val="bg1"/>
                </a:solidFill>
              </a:rPr>
              <a:t> 1 portal (website) </a:t>
            </a:r>
            <a:r>
              <a:rPr lang="en-US" sz="1600" dirty="0" err="1" smtClean="0">
                <a:solidFill>
                  <a:schemeClr val="bg1"/>
                </a:solidFill>
              </a:rPr>
              <a:t>đào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tạo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trực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tuyến</a:t>
            </a:r>
            <a:endParaRPr lang="en-US" sz="1600" dirty="0" smtClean="0">
              <a:solidFill>
                <a:schemeClr val="bg1"/>
              </a:solidFill>
            </a:endParaRPr>
          </a:p>
          <a:p>
            <a:pPr indent="-285750" algn="l"/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chuyên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nghiệp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cho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đối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tác</a:t>
            </a:r>
            <a:r>
              <a:rPr lang="en-US" sz="1600" dirty="0" smtClean="0">
                <a:solidFill>
                  <a:schemeClr val="bg1"/>
                </a:solidFill>
              </a:rPr>
              <a:t> (</a:t>
            </a:r>
            <a:r>
              <a:rPr lang="en-US" sz="1600" dirty="0" err="1" smtClean="0">
                <a:solidFill>
                  <a:schemeClr val="bg1"/>
                </a:solidFill>
              </a:rPr>
              <a:t>giá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niêm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yết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trên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thị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trường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là</a:t>
            </a:r>
            <a:r>
              <a:rPr lang="en-US" sz="1600" dirty="0" smtClean="0">
                <a:solidFill>
                  <a:schemeClr val="bg1"/>
                </a:solidFill>
              </a:rPr>
              <a:t> 6 </a:t>
            </a:r>
            <a:r>
              <a:rPr lang="en-US" sz="1600" dirty="0" err="1" smtClean="0">
                <a:solidFill>
                  <a:schemeClr val="bg1"/>
                </a:solidFill>
              </a:rPr>
              <a:t>triệu</a:t>
            </a:r>
            <a:r>
              <a:rPr lang="en-US" sz="1600" dirty="0" smtClean="0">
                <a:solidFill>
                  <a:schemeClr val="bg1"/>
                </a:solidFill>
              </a:rPr>
              <a:t>/</a:t>
            </a:r>
            <a:r>
              <a:rPr lang="en-US" sz="1600" dirty="0" err="1" smtClean="0">
                <a:solidFill>
                  <a:schemeClr val="bg1"/>
                </a:solidFill>
              </a:rPr>
              <a:t>năm</a:t>
            </a:r>
            <a:r>
              <a:rPr lang="en-US" sz="1600" dirty="0" smtClean="0">
                <a:solidFill>
                  <a:schemeClr val="bg1"/>
                </a:solidFill>
              </a:rPr>
              <a:t>)</a:t>
            </a:r>
          </a:p>
          <a:p>
            <a:pPr indent="-285750"/>
            <a:endParaRPr lang="en-US" sz="1600" kern="0" dirty="0" smtClean="0">
              <a:solidFill>
                <a:schemeClr val="accent3"/>
              </a:solidFill>
              <a:uFill>
                <a:solidFill>
                  <a:srgbClr val="080E15"/>
                </a:solidFill>
              </a:uFill>
              <a:latin typeface="kaka"/>
            </a:endParaRPr>
          </a:p>
        </p:txBody>
      </p:sp>
      <p:sp>
        <p:nvSpPr>
          <p:cNvPr id="479304" name="Rectangle 72"/>
          <p:cNvSpPr>
            <a:spLocks noChangeArrowheads="1"/>
          </p:cNvSpPr>
          <p:nvPr/>
        </p:nvSpPr>
        <p:spPr bwMode="gray">
          <a:xfrm>
            <a:off x="1967880" y="2977071"/>
            <a:ext cx="54809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indent="-285750"/>
            <a:r>
              <a:rPr lang="en-US" sz="1600" dirty="0">
                <a:solidFill>
                  <a:schemeClr val="accent3"/>
                </a:solidFill>
              </a:rPr>
              <a:t> </a:t>
            </a:r>
            <a:r>
              <a:rPr lang="en-US" sz="1600" dirty="0" smtClean="0">
                <a:solidFill>
                  <a:schemeClr val="accent3"/>
                </a:solidFill>
              </a:rPr>
              <a:t> 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Thiết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kế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giao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diện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website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chuyên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nghiệp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và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bắt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mắt</a:t>
            </a:r>
            <a:endParaRPr lang="en-US" sz="1600" kern="0" dirty="0" smtClean="0">
              <a:solidFill>
                <a:schemeClr val="bg1"/>
              </a:solidFill>
              <a:uFill>
                <a:solidFill>
                  <a:srgbClr val="080E15"/>
                </a:solidFill>
              </a:uFill>
            </a:endParaRPr>
          </a:p>
          <a:p>
            <a:pPr indent="-285750"/>
            <a:endParaRPr lang="en-US" sz="1600" kern="0" dirty="0" smtClean="0">
              <a:solidFill>
                <a:schemeClr val="accent3"/>
              </a:solidFill>
              <a:uFill>
                <a:solidFill>
                  <a:srgbClr val="080E15"/>
                </a:solidFill>
              </a:uFill>
              <a:latin typeface="kaka"/>
            </a:endParaRPr>
          </a:p>
        </p:txBody>
      </p:sp>
      <p:sp>
        <p:nvSpPr>
          <p:cNvPr id="479305" name="Rectangle 73"/>
          <p:cNvSpPr>
            <a:spLocks noChangeArrowheads="1"/>
          </p:cNvSpPr>
          <p:nvPr/>
        </p:nvSpPr>
        <p:spPr bwMode="gray">
          <a:xfrm>
            <a:off x="1800797" y="4204589"/>
            <a:ext cx="602440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indent="-285750"/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Cung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cấp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tên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miền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theo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yêu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cầu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của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đối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tác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với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đuôi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.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cls.vn</a:t>
            </a:r>
            <a:endParaRPr lang="en-US" sz="1600" kern="0" dirty="0">
              <a:solidFill>
                <a:schemeClr val="bg1"/>
              </a:solidFill>
              <a:uFill>
                <a:solidFill>
                  <a:srgbClr val="080E15"/>
                </a:solidFill>
              </a:uFill>
            </a:endParaRPr>
          </a:p>
        </p:txBody>
      </p:sp>
      <p:grpSp>
        <p:nvGrpSpPr>
          <p:cNvPr id="32" name="Group 66"/>
          <p:cNvGrpSpPr>
            <a:grpSpLocks/>
          </p:cNvGrpSpPr>
          <p:nvPr/>
        </p:nvGrpSpPr>
        <p:grpSpPr bwMode="auto">
          <a:xfrm>
            <a:off x="1737741" y="5014913"/>
            <a:ext cx="6857619" cy="751903"/>
            <a:chOff x="720" y="1392"/>
            <a:chExt cx="4058" cy="480"/>
          </a:xfrm>
        </p:grpSpPr>
        <p:sp>
          <p:nvSpPr>
            <p:cNvPr id="33" name="AutoShape 67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4" name="Group 68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35" name="AutoShape 69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2000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" name="AutoShape 70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22353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7" name="Rectangle 73"/>
          <p:cNvSpPr>
            <a:spLocks noChangeArrowheads="1"/>
          </p:cNvSpPr>
          <p:nvPr/>
        </p:nvSpPr>
        <p:spPr bwMode="gray">
          <a:xfrm>
            <a:off x="1861757" y="4997069"/>
            <a:ext cx="680675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85750" algn="l">
              <a:lnSpc>
                <a:spcPct val="150000"/>
              </a:lnSpc>
            </a:pP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Tích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hợp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cổng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thanh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toán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trực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tuyến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thuận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tiện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cho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việc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kinh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doanh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</a:p>
          <a:p>
            <a:pPr indent="-285750" algn="l">
              <a:lnSpc>
                <a:spcPct val="150000"/>
              </a:lnSpc>
            </a:pP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các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khóa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ôn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luyện</a:t>
            </a:r>
            <a:r>
              <a:rPr lang="en-US" sz="1600" kern="0" dirty="0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600" kern="0" dirty="0" err="1" smtClean="0">
                <a:solidFill>
                  <a:schemeClr val="bg1"/>
                </a:solidFill>
                <a:uFill>
                  <a:solidFill>
                    <a:srgbClr val="080E15"/>
                  </a:solidFill>
                </a:uFill>
              </a:rPr>
              <a:t>thi</a:t>
            </a:r>
            <a:endParaRPr lang="en-US" sz="1600" kern="0" dirty="0">
              <a:solidFill>
                <a:schemeClr val="bg1"/>
              </a:solidFill>
              <a:uFill>
                <a:solidFill>
                  <a:srgbClr val="080E15"/>
                </a:solidFill>
              </a:uFill>
            </a:endParaRPr>
          </a:p>
        </p:txBody>
      </p:sp>
      <p:pic>
        <p:nvPicPr>
          <p:cNvPr id="38" name="Picture 37" descr="xanh-0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93408"/>
            <a:ext cx="9144000" cy="164592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1707801" y="354830"/>
            <a:ext cx="6904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3.TẬP ĐOÀN HƯƠNG VIỆT SẼ LÀM GÌ?</a:t>
            </a:r>
            <a:endParaRPr lang="en-US" sz="28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8" name="Line 4"/>
          <p:cNvSpPr>
            <a:spLocks noChangeShapeType="1"/>
          </p:cNvSpPr>
          <p:nvPr/>
        </p:nvSpPr>
        <p:spPr bwMode="auto">
          <a:xfrm flipV="1">
            <a:off x="1034932" y="2111839"/>
            <a:ext cx="4784725" cy="30257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889073" y="5079949"/>
            <a:ext cx="203200" cy="190500"/>
            <a:chOff x="1355" y="3452"/>
            <a:chExt cx="183" cy="172"/>
          </a:xfrm>
        </p:grpSpPr>
        <p:pic>
          <p:nvPicPr>
            <p:cNvPr id="410630" name="Picture 6" descr="circuler_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</p:spPr>
        </p:pic>
        <p:sp>
          <p:nvSpPr>
            <p:cNvPr id="410631" name="Oval 7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8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4" name="Group 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10634" name="AutoShape 1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35" name="AutoShape 1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36" name="AutoShape 1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37" name="AutoShape 1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" name="Group 1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10639" name="AutoShape 1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40" name="AutoShape 1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41" name="AutoShape 1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42" name="AutoShape 1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pic>
          <p:nvPicPr>
            <p:cNvPr id="410643" name="Picture 19" descr="light_shadow1"/>
            <p:cNvPicPr>
              <a:picLocks noChangeAspect="1" noChangeArrowheads="1"/>
            </p:cNvPicPr>
            <p:nvPr/>
          </p:nvPicPr>
          <p:blipFill>
            <a:blip r:embed="rId3" cstate="print"/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</p:spPr>
        </p:pic>
      </p:grpSp>
      <p:grpSp>
        <p:nvGrpSpPr>
          <p:cNvPr id="6" name="Group 20"/>
          <p:cNvGrpSpPr>
            <a:grpSpLocks/>
          </p:cNvGrpSpPr>
          <p:nvPr/>
        </p:nvGrpSpPr>
        <p:grpSpPr bwMode="auto">
          <a:xfrm>
            <a:off x="2643844" y="3966569"/>
            <a:ext cx="203200" cy="190500"/>
            <a:chOff x="1355" y="3452"/>
            <a:chExt cx="183" cy="172"/>
          </a:xfrm>
        </p:grpSpPr>
        <p:pic>
          <p:nvPicPr>
            <p:cNvPr id="410645" name="Picture 21" descr="circuler_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</p:spPr>
        </p:pic>
        <p:sp>
          <p:nvSpPr>
            <p:cNvPr id="410646" name="Oval 22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7" name="Group 23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8" name="Group 2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10649" name="AutoShape 2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50" name="AutoShape 2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51" name="AutoShape 2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52" name="AutoShape 2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" name="Group 2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10654" name="AutoShape 3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55" name="AutoShape 3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56" name="AutoShape 3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57" name="AutoShape 3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pic>
          <p:nvPicPr>
            <p:cNvPr id="410658" name="Picture 34" descr="light_shadow1"/>
            <p:cNvPicPr>
              <a:picLocks noChangeAspect="1" noChangeArrowheads="1"/>
            </p:cNvPicPr>
            <p:nvPr/>
          </p:nvPicPr>
          <p:blipFill>
            <a:blip r:embed="rId3" cstate="print"/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</p:spPr>
        </p:pic>
      </p:grpSp>
      <p:grpSp>
        <p:nvGrpSpPr>
          <p:cNvPr id="10" name="Group 35"/>
          <p:cNvGrpSpPr>
            <a:grpSpLocks/>
          </p:cNvGrpSpPr>
          <p:nvPr/>
        </p:nvGrpSpPr>
        <p:grpSpPr bwMode="auto">
          <a:xfrm>
            <a:off x="4570607" y="2721992"/>
            <a:ext cx="203200" cy="190500"/>
            <a:chOff x="1355" y="3452"/>
            <a:chExt cx="183" cy="172"/>
          </a:xfrm>
        </p:grpSpPr>
        <p:pic>
          <p:nvPicPr>
            <p:cNvPr id="410660" name="Picture 36" descr="circuler_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</p:spPr>
        </p:pic>
        <p:sp>
          <p:nvSpPr>
            <p:cNvPr id="410661" name="Oval 37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1" name="Group 38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12" name="Group 39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10664" name="AutoShape 4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65" name="AutoShape 4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66" name="AutoShape 4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67" name="AutoShape 4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3" name="Group 44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10669" name="AutoShape 4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70" name="AutoShape 4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71" name="AutoShape 4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72" name="AutoShape 4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pic>
          <p:nvPicPr>
            <p:cNvPr id="410673" name="Picture 49" descr="light_shadow1"/>
            <p:cNvPicPr>
              <a:picLocks noChangeAspect="1" noChangeArrowheads="1"/>
            </p:cNvPicPr>
            <p:nvPr/>
          </p:nvPicPr>
          <p:blipFill>
            <a:blip r:embed="rId3" cstate="print"/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</p:spPr>
        </p:pic>
      </p:grpSp>
      <p:grpSp>
        <p:nvGrpSpPr>
          <p:cNvPr id="14" name="Group 50"/>
          <p:cNvGrpSpPr>
            <a:grpSpLocks/>
          </p:cNvGrpSpPr>
          <p:nvPr/>
        </p:nvGrpSpPr>
        <p:grpSpPr bwMode="auto">
          <a:xfrm>
            <a:off x="5672845" y="2055513"/>
            <a:ext cx="203200" cy="190500"/>
            <a:chOff x="1355" y="3452"/>
            <a:chExt cx="183" cy="172"/>
          </a:xfrm>
        </p:grpSpPr>
        <p:pic>
          <p:nvPicPr>
            <p:cNvPr id="410675" name="Picture 51" descr="circuler_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</p:spPr>
        </p:pic>
        <p:sp>
          <p:nvSpPr>
            <p:cNvPr id="410676" name="Oval 52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rgbClr val="01BCFF">
                    <a:gamma/>
                    <a:shade val="46275"/>
                    <a:invGamma/>
                  </a:srgbClr>
                </a:gs>
                <a:gs pos="50000">
                  <a:srgbClr val="01BCFF">
                    <a:alpha val="50000"/>
                  </a:srgbClr>
                </a:gs>
                <a:gs pos="100000">
                  <a:srgbClr val="01BC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5" name="Group 53"/>
            <p:cNvGrpSpPr>
              <a:grpSpLocks/>
            </p:cNvGrpSpPr>
            <p:nvPr/>
          </p:nvGrpSpPr>
          <p:grpSpPr bwMode="auto">
            <a:xfrm rot="-1297425" flipH="1" flipV="1">
              <a:off x="1377" y="3586"/>
              <a:ext cx="151" cy="37"/>
              <a:chOff x="2532" y="1051"/>
              <a:chExt cx="893" cy="246"/>
            </a:xfrm>
          </p:grpSpPr>
          <p:grpSp>
            <p:nvGrpSpPr>
              <p:cNvPr id="16" name="Group 5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410679" name="AutoShape 5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80" name="AutoShape 5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81" name="AutoShape 5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82" name="AutoShape 5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7" name="Group 5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10684" name="AutoShape 6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85" name="AutoShape 6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86" name="AutoShape 6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0687" name="AutoShape 6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pic>
          <p:nvPicPr>
            <p:cNvPr id="410688" name="Picture 64" descr="light_shadow1"/>
            <p:cNvPicPr>
              <a:picLocks noChangeAspect="1" noChangeArrowheads="1"/>
            </p:cNvPicPr>
            <p:nvPr/>
          </p:nvPicPr>
          <p:blipFill>
            <a:blip r:embed="rId3" cstate="print"/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</p:spPr>
        </p:pic>
      </p:grpSp>
      <p:pic>
        <p:nvPicPr>
          <p:cNvPr id="410695" name="Picture 71" descr="09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gray">
          <a:xfrm>
            <a:off x="5604296" y="953697"/>
            <a:ext cx="1435100" cy="1281113"/>
          </a:xfrm>
          <a:prstGeom prst="rect">
            <a:avLst/>
          </a:prstGeom>
          <a:noFill/>
        </p:spPr>
      </p:pic>
      <p:sp>
        <p:nvSpPr>
          <p:cNvPr id="410696" name="Text Box 72"/>
          <p:cNvSpPr txBox="1">
            <a:spLocks noChangeArrowheads="1"/>
          </p:cNvSpPr>
          <p:nvPr/>
        </p:nvSpPr>
        <p:spPr bwMode="black">
          <a:xfrm>
            <a:off x="5080729" y="2664612"/>
            <a:ext cx="3825527" cy="10618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-285750" algn="l">
              <a:lnSpc>
                <a:spcPct val="150000"/>
              </a:lnSpc>
            </a:pP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Tặng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miễn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phí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phần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mềm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soạn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bài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giảng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trực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tuyến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Avina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pro </a:t>
            </a:r>
          </a:p>
          <a:p>
            <a:pPr indent="-285750" algn="l">
              <a:lnSpc>
                <a:spcPct val="150000"/>
              </a:lnSpc>
            </a:pP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(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giá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niêm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yết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10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triệu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đồng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/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bản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quyền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) </a:t>
            </a:r>
            <a:endParaRPr lang="en-US" sz="1400" kern="0" dirty="0">
              <a:solidFill>
                <a:schemeClr val="tx1"/>
              </a:solidFill>
              <a:uFill>
                <a:solidFill>
                  <a:srgbClr val="080E15"/>
                </a:solidFill>
              </a:uFill>
            </a:endParaRPr>
          </a:p>
        </p:txBody>
      </p:sp>
      <p:sp>
        <p:nvSpPr>
          <p:cNvPr id="410697" name="Text Box 73"/>
          <p:cNvSpPr txBox="1">
            <a:spLocks noChangeArrowheads="1"/>
          </p:cNvSpPr>
          <p:nvPr/>
        </p:nvSpPr>
        <p:spPr bwMode="gray">
          <a:xfrm>
            <a:off x="1957160" y="4831855"/>
            <a:ext cx="5486056" cy="30777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-285750"/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Chuẩn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bị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đội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ngũ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nhân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sự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vận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hành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hệ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thống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,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hỗ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trợ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đối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tác</a:t>
            </a:r>
            <a:endParaRPr lang="en-US" sz="1400" kern="0" dirty="0">
              <a:solidFill>
                <a:schemeClr val="tx1"/>
              </a:solidFill>
              <a:uFill>
                <a:solidFill>
                  <a:srgbClr val="080E15"/>
                </a:solidFill>
              </a:uFill>
            </a:endParaRPr>
          </a:p>
        </p:txBody>
      </p:sp>
      <p:sp>
        <p:nvSpPr>
          <p:cNvPr id="410698" name="Text Box 74"/>
          <p:cNvSpPr txBox="1">
            <a:spLocks noChangeArrowheads="1"/>
          </p:cNvSpPr>
          <p:nvPr/>
        </p:nvSpPr>
        <p:spPr bwMode="black">
          <a:xfrm>
            <a:off x="3044859" y="3926229"/>
            <a:ext cx="5750349" cy="69871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-285750" algn="l">
              <a:lnSpc>
                <a:spcPct val="150000"/>
              </a:lnSpc>
            </a:pPr>
            <a:r>
              <a:rPr lang="vi-VN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Tập huấn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/</a:t>
            </a:r>
            <a:r>
              <a:rPr lang="vi-VN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hướng dẫn sử dụng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cách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vận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hành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website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và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sử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dụng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</a:p>
          <a:p>
            <a:pPr indent="-285750" algn="l">
              <a:lnSpc>
                <a:spcPct val="150000"/>
              </a:lnSpc>
            </a:pP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phần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mềm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soạn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giảng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Avina</a:t>
            </a:r>
            <a:endParaRPr lang="vi-VN" sz="1400" kern="0" dirty="0">
              <a:solidFill>
                <a:schemeClr val="tx1"/>
              </a:solidFill>
              <a:uFill>
                <a:solidFill>
                  <a:srgbClr val="080E15"/>
                </a:solidFill>
              </a:uFill>
            </a:endParaRPr>
          </a:p>
        </p:txBody>
      </p:sp>
      <p:pic>
        <p:nvPicPr>
          <p:cNvPr id="77" name="Picture 76" descr="xanh-0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693408"/>
            <a:ext cx="9144000" cy="164592"/>
          </a:xfrm>
          <a:prstGeom prst="rect">
            <a:avLst/>
          </a:prstGeom>
        </p:spPr>
      </p:pic>
      <p:grpSp>
        <p:nvGrpSpPr>
          <p:cNvPr id="70" name="Group 5"/>
          <p:cNvGrpSpPr>
            <a:grpSpLocks/>
          </p:cNvGrpSpPr>
          <p:nvPr/>
        </p:nvGrpSpPr>
        <p:grpSpPr bwMode="auto">
          <a:xfrm>
            <a:off x="1705874" y="4566251"/>
            <a:ext cx="203200" cy="190500"/>
            <a:chOff x="1355" y="3452"/>
            <a:chExt cx="183" cy="172"/>
          </a:xfrm>
        </p:grpSpPr>
        <p:pic>
          <p:nvPicPr>
            <p:cNvPr id="71" name="Picture 6" descr="circuler_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1364" y="3452"/>
              <a:ext cx="174" cy="172"/>
            </a:xfrm>
            <a:prstGeom prst="rect">
              <a:avLst/>
            </a:prstGeom>
            <a:noFill/>
          </p:spPr>
        </p:pic>
        <p:sp>
          <p:nvSpPr>
            <p:cNvPr id="72" name="Oval 7"/>
            <p:cNvSpPr>
              <a:spLocks noChangeArrowheads="1"/>
            </p:cNvSpPr>
            <p:nvPr/>
          </p:nvSpPr>
          <p:spPr bwMode="gray">
            <a:xfrm>
              <a:off x="1364" y="3452"/>
              <a:ext cx="173" cy="172"/>
            </a:xfrm>
            <a:prstGeom prst="ellipse">
              <a:avLst/>
            </a:prstGeom>
            <a:gradFill rotWithShape="1">
              <a:gsLst>
                <a:gs pos="0">
                  <a:schemeClr val="tx2">
                    <a:gamma/>
                    <a:shade val="46275"/>
                    <a:invGamma/>
                  </a:schemeClr>
                </a:gs>
                <a:gs pos="50000">
                  <a:schemeClr val="tx2">
                    <a:alpha val="50000"/>
                  </a:schemeClr>
                </a:gs>
                <a:gs pos="100000">
                  <a:schemeClr val="tx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73" name="Group 8"/>
            <p:cNvGrpSpPr>
              <a:grpSpLocks/>
            </p:cNvGrpSpPr>
            <p:nvPr/>
          </p:nvGrpSpPr>
          <p:grpSpPr bwMode="auto">
            <a:xfrm rot="-1297425" flipH="1" flipV="1">
              <a:off x="1380" y="3581"/>
              <a:ext cx="150" cy="36"/>
              <a:chOff x="2528" y="1060"/>
              <a:chExt cx="894" cy="236"/>
            </a:xfrm>
          </p:grpSpPr>
          <p:grpSp>
            <p:nvGrpSpPr>
              <p:cNvPr id="76" name="Group 9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</p:grpSpPr>
            <p:sp>
              <p:nvSpPr>
                <p:cNvPr id="83" name="AutoShape 1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4" name="AutoShape 1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5" name="AutoShape 1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6" name="AutoShape 1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" name="Group 14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79" name="AutoShape 1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0" name="AutoShape 1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1" name="AutoShape 1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2" name="AutoShape 1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pic>
          <p:nvPicPr>
            <p:cNvPr id="74" name="Picture 19" descr="light_shadow1"/>
            <p:cNvPicPr>
              <a:picLocks noChangeAspect="1" noChangeArrowheads="1"/>
            </p:cNvPicPr>
            <p:nvPr/>
          </p:nvPicPr>
          <p:blipFill>
            <a:blip r:embed="rId3" cstate="print"/>
            <a:srcRect t="23740"/>
            <a:stretch>
              <a:fillRect/>
            </a:stretch>
          </p:blipFill>
          <p:spPr bwMode="gray">
            <a:xfrm rot="-2569845">
              <a:off x="1355" y="3467"/>
              <a:ext cx="129" cy="84"/>
            </a:xfrm>
            <a:prstGeom prst="rect">
              <a:avLst/>
            </a:prstGeom>
            <a:noFill/>
          </p:spPr>
        </p:pic>
      </p:grpSp>
      <p:sp>
        <p:nvSpPr>
          <p:cNvPr id="88" name="Text Box 73"/>
          <p:cNvSpPr txBox="1">
            <a:spLocks noChangeArrowheads="1"/>
          </p:cNvSpPr>
          <p:nvPr/>
        </p:nvSpPr>
        <p:spPr bwMode="gray">
          <a:xfrm>
            <a:off x="1030568" y="5395735"/>
            <a:ext cx="5470816" cy="30777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-285750" algn="l"/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Cung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cấp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App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CLS.Learn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để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học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viên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học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online </a:t>
            </a:r>
            <a:r>
              <a:rPr lang="en-US" sz="1400" kern="0" dirty="0" err="1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và</a:t>
            </a:r>
            <a:r>
              <a:rPr lang="en-US" sz="1400" kern="0" dirty="0" smtClean="0">
                <a:solidFill>
                  <a:schemeClr val="tx1"/>
                </a:solidFill>
                <a:uFill>
                  <a:solidFill>
                    <a:srgbClr val="080E15"/>
                  </a:solidFill>
                </a:uFill>
              </a:rPr>
              <a:t> offline</a:t>
            </a:r>
          </a:p>
        </p:txBody>
      </p:sp>
      <p:sp>
        <p:nvSpPr>
          <p:cNvPr id="87" name="Rectangle 86"/>
          <p:cNvSpPr/>
          <p:nvPr/>
        </p:nvSpPr>
        <p:spPr>
          <a:xfrm>
            <a:off x="1570641" y="345686"/>
            <a:ext cx="69043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3.TẬP ĐOÀN HƯƠNG VIỆT SẼ LÀM GÌ?</a:t>
            </a:r>
            <a:endParaRPr lang="en-US" sz="28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37TGp_bizpeople_light_ani">
  <a:themeElements>
    <a:clrScheme name="437TGp_bizpeople_light_ani 1">
      <a:dk1>
        <a:srgbClr val="30311D"/>
      </a:dk1>
      <a:lt1>
        <a:srgbClr val="FFFFFF"/>
      </a:lt1>
      <a:dk2>
        <a:srgbClr val="003366"/>
      </a:dk2>
      <a:lt2>
        <a:srgbClr val="DDDDDD"/>
      </a:lt2>
      <a:accent1>
        <a:srgbClr val="7E52CC"/>
      </a:accent1>
      <a:accent2>
        <a:srgbClr val="4A9ACC"/>
      </a:accent2>
      <a:accent3>
        <a:srgbClr val="FFFFFF"/>
      </a:accent3>
      <a:accent4>
        <a:srgbClr val="272817"/>
      </a:accent4>
      <a:accent5>
        <a:srgbClr val="C0B3E2"/>
      </a:accent5>
      <a:accent6>
        <a:srgbClr val="428BB9"/>
      </a:accent6>
      <a:hlink>
        <a:srgbClr val="4582A7"/>
      </a:hlink>
      <a:folHlink>
        <a:srgbClr val="B2AF7A"/>
      </a:folHlink>
    </a:clrScheme>
    <a:fontScheme name="437TGp_bizpeople_light_a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857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28575" cap="flat" cmpd="sng" algn="ctr">
          <a:solidFill>
            <a:srgbClr val="FFF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437TGp_bizpeople_light_ani 1">
        <a:dk1>
          <a:srgbClr val="30311D"/>
        </a:dk1>
        <a:lt1>
          <a:srgbClr val="FFFFFF"/>
        </a:lt1>
        <a:dk2>
          <a:srgbClr val="003366"/>
        </a:dk2>
        <a:lt2>
          <a:srgbClr val="DDDDDD"/>
        </a:lt2>
        <a:accent1>
          <a:srgbClr val="7E52CC"/>
        </a:accent1>
        <a:accent2>
          <a:srgbClr val="4A9ACC"/>
        </a:accent2>
        <a:accent3>
          <a:srgbClr val="FFFFFF"/>
        </a:accent3>
        <a:accent4>
          <a:srgbClr val="272817"/>
        </a:accent4>
        <a:accent5>
          <a:srgbClr val="C0B3E2"/>
        </a:accent5>
        <a:accent6>
          <a:srgbClr val="428BB9"/>
        </a:accent6>
        <a:hlink>
          <a:srgbClr val="4582A7"/>
        </a:hlink>
        <a:folHlink>
          <a:srgbClr val="B2AF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37TGp_bizpeople_light_ani 2">
        <a:dk1>
          <a:srgbClr val="000000"/>
        </a:dk1>
        <a:lt1>
          <a:srgbClr val="FFFFFF"/>
        </a:lt1>
        <a:dk2>
          <a:srgbClr val="702424"/>
        </a:dk2>
        <a:lt2>
          <a:srgbClr val="C0C0C0"/>
        </a:lt2>
        <a:accent1>
          <a:srgbClr val="54BBBE"/>
        </a:accent1>
        <a:accent2>
          <a:srgbClr val="E49514"/>
        </a:accent2>
        <a:accent3>
          <a:srgbClr val="FFFFFF"/>
        </a:accent3>
        <a:accent4>
          <a:srgbClr val="000000"/>
        </a:accent4>
        <a:accent5>
          <a:srgbClr val="B3DADB"/>
        </a:accent5>
        <a:accent6>
          <a:srgbClr val="CF8711"/>
        </a:accent6>
        <a:hlink>
          <a:srgbClr val="6C9A42"/>
        </a:hlink>
        <a:folHlink>
          <a:srgbClr val="82ABB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37TGp_bizpeople_light_ani 3">
        <a:dk1>
          <a:srgbClr val="003366"/>
        </a:dk1>
        <a:lt1>
          <a:srgbClr val="FFFFFF"/>
        </a:lt1>
        <a:dk2>
          <a:srgbClr val="000000"/>
        </a:dk2>
        <a:lt2>
          <a:srgbClr val="DDDDDD"/>
        </a:lt2>
        <a:accent1>
          <a:srgbClr val="438ACB"/>
        </a:accent1>
        <a:accent2>
          <a:srgbClr val="32A287"/>
        </a:accent2>
        <a:accent3>
          <a:srgbClr val="FFFFFF"/>
        </a:accent3>
        <a:accent4>
          <a:srgbClr val="002A56"/>
        </a:accent4>
        <a:accent5>
          <a:srgbClr val="B0C4E2"/>
        </a:accent5>
        <a:accent6>
          <a:srgbClr val="2C927A"/>
        </a:accent6>
        <a:hlink>
          <a:srgbClr val="729943"/>
        </a:hlink>
        <a:folHlink>
          <a:srgbClr val="82B4B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437TGp_bizpeople_light_ani.potx" id="{870B78CC-C51F-4F72-A2B7-EB1603421C68}" vid="{78562A31-EBF0-4B17-A42A-BEE103937982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437TGp_bizpeople_light_ani</Template>
  <TotalTime>1680</TotalTime>
  <Words>871</Words>
  <Application>Microsoft Office PowerPoint</Application>
  <PresentationFormat>On-screen Show (4:3)</PresentationFormat>
  <Paragraphs>110</Paragraphs>
  <Slides>21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맑은 고딕</vt:lpstr>
      <vt:lpstr>Arial</vt:lpstr>
      <vt:lpstr>Arial Black</vt:lpstr>
      <vt:lpstr>Calibri</vt:lpstr>
      <vt:lpstr>kaka</vt:lpstr>
      <vt:lpstr>Wingdings</vt:lpstr>
      <vt:lpstr>437TGp_bizpeople_light_ani</vt:lpstr>
      <vt:lpstr>PowerPoint Presentation</vt:lpstr>
      <vt:lpstr>PowerPoint Presentation</vt:lpstr>
      <vt:lpstr>PowerPoint Presentation</vt:lpstr>
      <vt:lpstr>1. MỤC ĐÍCH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5. DỰ TOÁN DOANH THU </vt:lpstr>
      <vt:lpstr>6. DỰ TOÁN DOANH THU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Admin</dc:creator>
  <cp:lastModifiedBy>Nguyễn Đình Lĩnh</cp:lastModifiedBy>
  <cp:revision>68</cp:revision>
  <dcterms:created xsi:type="dcterms:W3CDTF">2019-10-18T02:41:44Z</dcterms:created>
  <dcterms:modified xsi:type="dcterms:W3CDTF">2020-02-17T08:18:10Z</dcterms:modified>
</cp:coreProperties>
</file>